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omments/comment2.xml" ContentType="application/vnd.openxmlformats-officedocument.presentationml.comments+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12192000" cy="6858000"/>
  <p:notesSz cx="6858000" cy="9144000"/>
  <p:embeddedFontLst>
    <p:embeddedFont>
      <p:font typeface="Calibri" panose="020F0502020204030204" pitchFamily="34" charset="0"/>
      <p:regular r:id="rId32"/>
      <p:bold r:id="rId33"/>
      <p:italic r:id="rId34"/>
      <p:boldItalic r:id="rId35"/>
    </p:embeddedFont>
    <p:embeddedFont>
      <p:font typeface="Helvetica Neue" panose="02000503000000020004" pitchFamily="2" charset="0"/>
      <p:regular r:id="rId36"/>
      <p:bold r:id="rId37"/>
      <p:italic r:id="rId38"/>
      <p:boldItalic r:id="rId39"/>
    </p:embeddedFont>
    <p:embeddedFont>
      <p:font typeface="Libre Franklin Medium" panose="020F0502020204030204" pitchFamily="34" charset="0"/>
      <p:regular r:id="rId40"/>
      <p:bold r:id="rId41"/>
      <p:italic r:id="rId42"/>
      <p:boldItalic r:id="rId43"/>
    </p:embeddedFont>
    <p:embeddedFont>
      <p:font typeface="Roboto" panose="02000000000000000000" pitchFamily="2"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8" roundtripDataSignature="AMtx7mjb1UIY1Te7X42vLCPWUQ1hrzU0D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 HASSAIN" initials="" lastIdx="1" clrIdx="0"/>
  <p:cmAuthor id="1" name="Adithya Raaman"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3FC357A-4EC0-4EB3-8EE6-701C97A49B0F}">
  <a:tblStyle styleId="{23FC357A-4EC0-4EB3-8EE6-701C97A49B0F}"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48"/>
  </p:normalViewPr>
  <p:slideViewPr>
    <p:cSldViewPr snapToGrid="0">
      <p:cViewPr varScale="1">
        <p:scale>
          <a:sx n="90" d="100"/>
          <a:sy n="90" d="100"/>
        </p:scale>
        <p:origin x="232" y="8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customschemas.google.com/relationships/presentationmetadata" Target="meta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3-09-10T15:13:54.960" idx="1">
    <p:pos x="10" y="10"/>
    <p:text/>
    <p:extLst>
      <p:ext uri="{C676402C-5697-4E1C-873F-D02D1690AC5C}">
        <p15:threadingInfo xmlns:p15="http://schemas.microsoft.com/office/powerpoint/2012/main" timeZoneBias="0"/>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A7aFc4Zs"/>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3-10-11T20:51:15.103" idx="1">
    <p:pos x="10" y="10"/>
    <p:text/>
    <p:extLst>
      <p:ext uri="{C676402C-5697-4E1C-873F-D02D1690AC5C}">
        <p15:threadingInfo xmlns:p15="http://schemas.microsoft.com/office/powerpoint/2012/main" timeZoneBias="0"/>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A7aFc4Zw"/>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jpg>
</file>

<file path=ppt/media/image3.jpg>
</file>

<file path=ppt/media/image30.jpg>
</file>

<file path=ppt/media/image31.jpg>
</file>

<file path=ppt/media/image32.jpg>
</file>

<file path=ppt/media/image33.jp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jpg>
</file>

<file path=ppt/media/image45.jpg>
</file>

<file path=ppt/media/image46.png>
</file>

<file path=ppt/media/image47.jpg>
</file>

<file path=ppt/media/image48.jpg>
</file>

<file path=ppt/media/image49.jpg>
</file>

<file path=ppt/media/image5.png>
</file>

<file path=ppt/media/image50.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2" name="Google Shape;232;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a:t>1. **Average Prices by Country**: The bar chart displays the average price of items for different countries. Each bar represents a specific country, and the height of the bar corresponds to the average price. This allows you to compare the average prices across countries.</a:t>
            </a:r>
            <a:endParaRPr/>
          </a:p>
          <a:p>
            <a:pPr marL="0" lvl="0" indent="0" algn="l" rtl="0">
              <a:lnSpc>
                <a:spcPct val="115000"/>
              </a:lnSpc>
              <a:spcBef>
                <a:spcPts val="1200"/>
              </a:spcBef>
              <a:spcAft>
                <a:spcPts val="0"/>
              </a:spcAft>
              <a:buClr>
                <a:schemeClr val="dk1"/>
              </a:buClr>
              <a:buSzPts val="1100"/>
              <a:buFont typeface="Arial"/>
              <a:buNone/>
            </a:pPr>
            <a:r>
              <a:rPr lang="en-US"/>
              <a:t> </a:t>
            </a:r>
            <a:endParaRPr/>
          </a:p>
          <a:p>
            <a:pPr marL="0" lvl="0" indent="0" algn="l" rtl="0">
              <a:lnSpc>
                <a:spcPct val="115000"/>
              </a:lnSpc>
              <a:spcBef>
                <a:spcPts val="1200"/>
              </a:spcBef>
              <a:spcAft>
                <a:spcPts val="0"/>
              </a:spcAft>
              <a:buClr>
                <a:schemeClr val="dk1"/>
              </a:buClr>
              <a:buSzPts val="1100"/>
              <a:buFont typeface="Arial"/>
              <a:buNone/>
            </a:pPr>
            <a:r>
              <a:rPr lang="en-US"/>
              <a:t>2. **Uncertainty in Average Prices**: The error bars, calculated as the standard error of the mean (SEM), indicate the variability or uncertainty in the average prices for each country. Larger error bars suggest greater variability, while smaller error bars suggest more confidence in the calculated mean.</a:t>
            </a:r>
            <a:endParaRPr/>
          </a:p>
          <a:p>
            <a:pPr marL="0" lvl="0" indent="0" algn="l" rtl="0">
              <a:lnSpc>
                <a:spcPct val="115000"/>
              </a:lnSpc>
              <a:spcBef>
                <a:spcPts val="1200"/>
              </a:spcBef>
              <a:spcAft>
                <a:spcPts val="0"/>
              </a:spcAft>
              <a:buClr>
                <a:schemeClr val="dk1"/>
              </a:buClr>
              <a:buSzPts val="1100"/>
              <a:buFont typeface="Arial"/>
              <a:buNone/>
            </a:pPr>
            <a:r>
              <a:rPr lang="en-US"/>
              <a:t> </a:t>
            </a:r>
            <a:endParaRPr/>
          </a:p>
          <a:p>
            <a:pPr marL="0" lvl="0" indent="0" algn="l" rtl="0">
              <a:lnSpc>
                <a:spcPct val="115000"/>
              </a:lnSpc>
              <a:spcBef>
                <a:spcPts val="1200"/>
              </a:spcBef>
              <a:spcAft>
                <a:spcPts val="0"/>
              </a:spcAft>
              <a:buClr>
                <a:schemeClr val="dk1"/>
              </a:buClr>
              <a:buSzPts val="1100"/>
              <a:buFont typeface="Arial"/>
              <a:buNone/>
            </a:pPr>
            <a:r>
              <a:rPr lang="en-US"/>
              <a:t>3. **Visual Clarity**: The plot is well-structured with a clear title, properly labeled axes, and rotated x-axis labels for improved readability. The color palette ("Blues_d") enhances the visual appeal of the plot.</a:t>
            </a:r>
            <a:endParaRPr/>
          </a:p>
          <a:p>
            <a:pPr marL="0" lvl="0" indent="0" algn="l" rtl="0">
              <a:lnSpc>
                <a:spcPct val="115000"/>
              </a:lnSpc>
              <a:spcBef>
                <a:spcPts val="1200"/>
              </a:spcBef>
              <a:spcAft>
                <a:spcPts val="0"/>
              </a:spcAft>
              <a:buClr>
                <a:schemeClr val="dk1"/>
              </a:buClr>
              <a:buSzPts val="1100"/>
              <a:buFont typeface="Arial"/>
              <a:buNone/>
            </a:pPr>
            <a:r>
              <a:rPr lang="en-US"/>
              <a:t> </a:t>
            </a:r>
            <a:endParaRPr/>
          </a:p>
          <a:p>
            <a:pPr marL="0" lvl="0" indent="0" algn="l" rtl="0">
              <a:lnSpc>
                <a:spcPct val="115000"/>
              </a:lnSpc>
              <a:spcBef>
                <a:spcPts val="1200"/>
              </a:spcBef>
              <a:spcAft>
                <a:spcPts val="0"/>
              </a:spcAft>
              <a:buClr>
                <a:schemeClr val="dk1"/>
              </a:buClr>
              <a:buSzPts val="1100"/>
              <a:buFont typeface="Arial"/>
              <a:buNone/>
            </a:pPr>
            <a:r>
              <a:rPr lang="en-US"/>
              <a:t>4. **Data Analysis**: This type of plot is useful for assessing how prices of items vary across different countries. It can be helpful in identifying countries where items tend to be more expensive or cheaper on average.</a:t>
            </a:r>
            <a:endParaRPr/>
          </a:p>
          <a:p>
            <a:pPr marL="0" lvl="0" indent="0" algn="l" rtl="0">
              <a:lnSpc>
                <a:spcPct val="115000"/>
              </a:lnSpc>
              <a:spcBef>
                <a:spcPts val="1200"/>
              </a:spcBef>
              <a:spcAft>
                <a:spcPts val="0"/>
              </a:spcAft>
              <a:buClr>
                <a:schemeClr val="dk1"/>
              </a:buClr>
              <a:buSzPts val="1100"/>
              <a:buFont typeface="Arial"/>
              <a:buNone/>
            </a:pPr>
            <a:r>
              <a:rPr lang="en-US"/>
              <a:t> </a:t>
            </a:r>
            <a:endParaRPr/>
          </a:p>
          <a:p>
            <a:pPr marL="0" lvl="0" indent="0" algn="l" rtl="0">
              <a:lnSpc>
                <a:spcPct val="115000"/>
              </a:lnSpc>
              <a:spcBef>
                <a:spcPts val="1200"/>
              </a:spcBef>
              <a:spcAft>
                <a:spcPts val="0"/>
              </a:spcAft>
              <a:buClr>
                <a:schemeClr val="dk1"/>
              </a:buClr>
              <a:buSzPts val="1100"/>
              <a:buFont typeface="Arial"/>
              <a:buNone/>
            </a:pPr>
            <a:r>
              <a:rPr lang="en-US"/>
              <a:t>5. **Decision Support**: The insights gained from this plot can inform decisions related to pricing, marketing, or product distribution strategies in various countries.</a:t>
            </a:r>
            <a:endParaRPr/>
          </a:p>
          <a:p>
            <a:pPr marL="0" lvl="0" indent="0" algn="l" rtl="0">
              <a:spcBef>
                <a:spcPts val="1200"/>
              </a:spcBef>
              <a:spcAft>
                <a:spcPts val="0"/>
              </a:spcAft>
              <a:buNone/>
            </a:pPr>
            <a:endParaRPr/>
          </a:p>
        </p:txBody>
      </p:sp>
      <p:sp>
        <p:nvSpPr>
          <p:cNvPr id="340" name="Google Shape;340;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200">
                <a:solidFill>
                  <a:schemeClr val="dk1"/>
                </a:solidFill>
              </a:rPr>
              <a:t>In summary, the code allows you to statistically assess and understand whether there are significant differences in the 'price' of items across different countries and provides information about which specific country pairs have significantly different average prices. This analysis is valuable for making informed decisions related to pricing and market strategies in different regions.</a:t>
            </a:r>
            <a:endParaRPr sz="1200">
              <a:solidFill>
                <a:schemeClr val="dk1"/>
              </a:solidFill>
            </a:endParaRPr>
          </a:p>
          <a:p>
            <a:pPr marL="0" lvl="0" indent="0" algn="l" rtl="0">
              <a:spcBef>
                <a:spcPts val="1200"/>
              </a:spcBef>
              <a:spcAft>
                <a:spcPts val="0"/>
              </a:spcAft>
              <a:buNone/>
            </a:pPr>
            <a:endParaRPr/>
          </a:p>
        </p:txBody>
      </p:sp>
      <p:sp>
        <p:nvSpPr>
          <p:cNvPr id="347" name="Google Shape;347;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6" name="Google Shape;356;p1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3" name="Google Shape;363;p1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0" name="Google Shape;370;p1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200">
                <a:solidFill>
                  <a:schemeClr val="dk1"/>
                </a:solidFill>
              </a:rPr>
              <a:t>1. **Mileage Distribution**: The boxplot presents the distribution of mileage for various car manufacturers. Each horizontal box represents a different car maker, and the length of the box corresponds to the interquartile range (IQR), which indicates where most of the data lies.</a:t>
            </a:r>
            <a:endParaRPr sz="12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sz="1200">
                <a:solidFill>
                  <a:schemeClr val="dk1"/>
                </a:solidFill>
              </a:rPr>
              <a:t> </a:t>
            </a:r>
            <a:endParaRPr sz="12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sz="1200">
                <a:solidFill>
                  <a:schemeClr val="dk1"/>
                </a:solidFill>
              </a:rPr>
              <a:t>2. **Outlier Display**: The parameter `showfliers=False` is used, which means that outliers (values far from the median) are not displayed on the plot. This can provide a clearer view of the central tendency of mileage for each manufacturer.</a:t>
            </a:r>
            <a:endParaRPr sz="12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sz="1200">
                <a:solidFill>
                  <a:schemeClr val="dk1"/>
                </a:solidFill>
              </a:rPr>
              <a:t> </a:t>
            </a:r>
            <a:endParaRPr sz="12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sz="1200">
                <a:solidFill>
                  <a:schemeClr val="dk1"/>
                </a:solidFill>
              </a:rPr>
              <a:t>3. **Visual Clarity**: The plot is visually appealing and well-structured. It includes clear labels for the x and y-axes, a title for easy interpretation, and a custom color palette ("coolwarm") that enhances the visual appeal of the plot.</a:t>
            </a:r>
            <a:endParaRPr sz="12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sz="1200">
                <a:solidFill>
                  <a:schemeClr val="dk1"/>
                </a:solidFill>
              </a:rPr>
              <a:t> </a:t>
            </a:r>
            <a:endParaRPr sz="12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sz="1200">
                <a:solidFill>
                  <a:schemeClr val="dk1"/>
                </a:solidFill>
              </a:rPr>
              <a:t>4. **Comparison between Car Makers**: This plot allows you to compare the mileage distribution between different car manufacturers. You can identify which manufacturers tend to have higher or lower mileage on average.</a:t>
            </a:r>
            <a:endParaRPr sz="12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sz="1200">
                <a:solidFill>
                  <a:schemeClr val="dk1"/>
                </a:solidFill>
              </a:rPr>
              <a:t> </a:t>
            </a:r>
            <a:endParaRPr sz="12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sz="1200">
                <a:solidFill>
                  <a:schemeClr val="dk1"/>
                </a:solidFill>
              </a:rPr>
              <a:t>5. **Data Analysis**: By examining this plot, you can gain insights into the mileage characteristics of various car makers, which can be valuable for making informed decisions related to the purchase, sale, or marketing of vehicles.</a:t>
            </a:r>
            <a:endParaRPr sz="12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sz="1200">
                <a:solidFill>
                  <a:schemeClr val="dk1"/>
                </a:solidFill>
              </a:rPr>
              <a:t> </a:t>
            </a:r>
            <a:endParaRPr sz="12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sz="1200">
                <a:solidFill>
                  <a:schemeClr val="dk1"/>
                </a:solidFill>
              </a:rPr>
              <a:t>6. **Data Export**: The code saves the plot as an image file named 'mileagect.png', making it suitable for inclusion in reports, presentations, or publications.</a:t>
            </a:r>
            <a:endParaRPr sz="1200">
              <a:solidFill>
                <a:schemeClr val="dk1"/>
              </a:solidFill>
            </a:endParaRPr>
          </a:p>
          <a:p>
            <a:pPr marL="0" lvl="0" indent="0" algn="l" rtl="0">
              <a:spcBef>
                <a:spcPts val="1200"/>
              </a:spcBef>
              <a:spcAft>
                <a:spcPts val="0"/>
              </a:spcAft>
              <a:buNone/>
            </a:pPr>
            <a:endParaRPr/>
          </a:p>
        </p:txBody>
      </p:sp>
      <p:sp>
        <p:nvSpPr>
          <p:cNvPr id="377" name="Google Shape;377;p1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4" name="Google Shape;384;p1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Clr>
                <a:schemeClr val="dk1"/>
              </a:buClr>
              <a:buSzPts val="1100"/>
              <a:buChar char="●"/>
            </a:pPr>
            <a:r>
              <a:rPr lang="en-US">
                <a:solidFill>
                  <a:schemeClr val="dk1"/>
                </a:solidFill>
              </a:rPr>
              <a:t>BMW is the brand which produces more number of cars around 10000.</a:t>
            </a:r>
            <a:endParaRPr>
              <a:solidFill>
                <a:schemeClr val="dk1"/>
              </a:solidFill>
            </a:endParaRPr>
          </a:p>
          <a:p>
            <a:pPr marL="457200" lvl="0" indent="-298450" algn="l" rtl="0">
              <a:spcBef>
                <a:spcPts val="0"/>
              </a:spcBef>
              <a:spcAft>
                <a:spcPts val="0"/>
              </a:spcAft>
              <a:buClr>
                <a:schemeClr val="dk1"/>
              </a:buClr>
              <a:buSzPts val="1100"/>
              <a:buChar char="●"/>
            </a:pPr>
            <a:r>
              <a:rPr lang="en-US">
                <a:solidFill>
                  <a:schemeClr val="dk1"/>
                </a:solidFill>
              </a:rPr>
              <a:t>followed by the brands Audi,Volkswagen and Renault </a:t>
            </a:r>
            <a:endParaRPr>
              <a:solidFill>
                <a:schemeClr val="dk1"/>
              </a:solidFill>
            </a:endParaRPr>
          </a:p>
          <a:p>
            <a:pPr marL="457200" lvl="0" indent="-298450" algn="l" rtl="0">
              <a:spcBef>
                <a:spcPts val="0"/>
              </a:spcBef>
              <a:spcAft>
                <a:spcPts val="0"/>
              </a:spcAft>
              <a:buClr>
                <a:schemeClr val="dk1"/>
              </a:buClr>
              <a:buSzPts val="1100"/>
              <a:buChar char="●"/>
            </a:pPr>
            <a:r>
              <a:rPr lang="en-US">
                <a:solidFill>
                  <a:schemeClr val="dk1"/>
                </a:solidFill>
              </a:rPr>
              <a:t>The least produced car is Lveco which has less than 500 cars </a:t>
            </a:r>
            <a:endParaRPr>
              <a:solidFill>
                <a:schemeClr val="dk1"/>
              </a:solidFill>
            </a:endParaRPr>
          </a:p>
        </p:txBody>
      </p:sp>
      <p:sp>
        <p:nvSpPr>
          <p:cNvPr id="393" name="Google Shape;393;p1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p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1" name="Google Shape;401;p1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9" name="Google Shape;409;p2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2" name="Google Shape;242;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8" name="Google Shape;418;p2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Google Shape;429;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30" name="Google Shape;430;p2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p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2" name="Google Shape;442;p2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p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69" name="Google Shape;469;p2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p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77" name="Google Shape;477;p2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p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2" name="Google Shape;492;p2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p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7" name="Google Shape;497;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p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14" name="Google Shape;514;p2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p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21" name="Google Shape;521;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p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4" name="Google Shape;564;p3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2" name="Google Shape;26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5" name="Google Shape;275;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3" name="Google Shape;293;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3" name="Google Shape;30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0" name="Google Shape;310;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1" name="Google Shape;321;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a:t>1. **Trend in Average Prices**: By looking at the heights of the bars, you can discern the average prices of used cars for different model years. It allows you to identify whether there's a general trend of increasing or decreasing prices over the years. This can be useful for understanding the depreciation of cars over time.</a:t>
            </a:r>
            <a:endParaRPr/>
          </a:p>
          <a:p>
            <a:pPr marL="0" lvl="0" indent="0" algn="l" rtl="0">
              <a:lnSpc>
                <a:spcPct val="115000"/>
              </a:lnSpc>
              <a:spcBef>
                <a:spcPts val="1200"/>
              </a:spcBef>
              <a:spcAft>
                <a:spcPts val="0"/>
              </a:spcAft>
              <a:buClr>
                <a:schemeClr val="dk1"/>
              </a:buClr>
              <a:buSzPts val="1100"/>
              <a:buFont typeface="Arial"/>
              <a:buNone/>
            </a:pPr>
            <a:r>
              <a:rPr lang="en-US"/>
              <a:t> </a:t>
            </a:r>
            <a:endParaRPr/>
          </a:p>
          <a:p>
            <a:pPr marL="0" lvl="0" indent="0" algn="l" rtl="0">
              <a:lnSpc>
                <a:spcPct val="115000"/>
              </a:lnSpc>
              <a:spcBef>
                <a:spcPts val="1200"/>
              </a:spcBef>
              <a:spcAft>
                <a:spcPts val="0"/>
              </a:spcAft>
              <a:buClr>
                <a:schemeClr val="dk1"/>
              </a:buClr>
              <a:buSzPts val="1100"/>
              <a:buFont typeface="Arial"/>
              <a:buNone/>
            </a:pPr>
            <a:r>
              <a:rPr lang="en-US"/>
              <a:t>2. **Variability in Prices**: The error bars (represented by `yerr`) provide information about the variability or uncertainty in the average prices. A wider error bar indicates more variation in prices for that particular model year. This helps in assessing the stability of prices over the years.</a:t>
            </a:r>
            <a:endParaRPr/>
          </a:p>
          <a:p>
            <a:pPr marL="0" lvl="0" indent="0" algn="l" rtl="0">
              <a:lnSpc>
                <a:spcPct val="115000"/>
              </a:lnSpc>
              <a:spcBef>
                <a:spcPts val="1200"/>
              </a:spcBef>
              <a:spcAft>
                <a:spcPts val="0"/>
              </a:spcAft>
              <a:buClr>
                <a:schemeClr val="dk1"/>
              </a:buClr>
              <a:buSzPts val="1100"/>
              <a:buFont typeface="Arial"/>
              <a:buNone/>
            </a:pPr>
            <a:r>
              <a:rPr lang="en-US"/>
              <a:t> </a:t>
            </a:r>
            <a:endParaRPr/>
          </a:p>
          <a:p>
            <a:pPr marL="0" lvl="0" indent="0" algn="l" rtl="0">
              <a:lnSpc>
                <a:spcPct val="115000"/>
              </a:lnSpc>
              <a:spcBef>
                <a:spcPts val="1200"/>
              </a:spcBef>
              <a:spcAft>
                <a:spcPts val="0"/>
              </a:spcAft>
              <a:buClr>
                <a:schemeClr val="dk1"/>
              </a:buClr>
              <a:buSzPts val="1100"/>
              <a:buFont typeface="Arial"/>
              <a:buNone/>
            </a:pPr>
            <a:r>
              <a:rPr lang="en-US"/>
              <a:t>3. **Model Year Influence**: You can see which model years tend to have higher or lower average prices. This information can be valuable for car buyers and sellers, as it reflects the desirability and market value of cars from different years.</a:t>
            </a:r>
            <a:endParaRPr/>
          </a:p>
          <a:p>
            <a:pPr marL="0" lvl="0" indent="0" algn="l" rtl="0">
              <a:lnSpc>
                <a:spcPct val="115000"/>
              </a:lnSpc>
              <a:spcBef>
                <a:spcPts val="1200"/>
              </a:spcBef>
              <a:spcAft>
                <a:spcPts val="0"/>
              </a:spcAft>
              <a:buClr>
                <a:schemeClr val="dk1"/>
              </a:buClr>
              <a:buSzPts val="1100"/>
              <a:buFont typeface="Arial"/>
              <a:buNone/>
            </a:pPr>
            <a:r>
              <a:rPr lang="en-US"/>
              <a:t> </a:t>
            </a:r>
            <a:endParaRPr/>
          </a:p>
          <a:p>
            <a:pPr marL="0" lvl="0" indent="0" algn="l" rtl="0">
              <a:lnSpc>
                <a:spcPct val="115000"/>
              </a:lnSpc>
              <a:spcBef>
                <a:spcPts val="1200"/>
              </a:spcBef>
              <a:spcAft>
                <a:spcPts val="0"/>
              </a:spcAft>
              <a:buClr>
                <a:schemeClr val="dk1"/>
              </a:buClr>
              <a:buSzPts val="1100"/>
              <a:buFont typeface="Arial"/>
              <a:buNone/>
            </a:pPr>
            <a:r>
              <a:rPr lang="en-US"/>
              <a:t>4. **Visual Appeal**: The plot is aesthetically pleasing, with a clear title, properly labeled axes, and rotated x-axis labels for readability. It's well-formatted for presentation and communication of insights.</a:t>
            </a:r>
            <a:endParaRPr/>
          </a:p>
          <a:p>
            <a:pPr marL="0" lvl="0" indent="0" algn="l" rtl="0">
              <a:lnSpc>
                <a:spcPct val="115000"/>
              </a:lnSpc>
              <a:spcBef>
                <a:spcPts val="1200"/>
              </a:spcBef>
              <a:spcAft>
                <a:spcPts val="0"/>
              </a:spcAft>
              <a:buClr>
                <a:schemeClr val="dk1"/>
              </a:buClr>
              <a:buSzPts val="1100"/>
              <a:buFont typeface="Arial"/>
              <a:buNone/>
            </a:pPr>
            <a:r>
              <a:rPr lang="en-US"/>
              <a:t> </a:t>
            </a:r>
            <a:endParaRPr/>
          </a:p>
          <a:p>
            <a:pPr marL="0" lvl="0" indent="0" algn="l" rtl="0">
              <a:lnSpc>
                <a:spcPct val="115000"/>
              </a:lnSpc>
              <a:spcBef>
                <a:spcPts val="1200"/>
              </a:spcBef>
              <a:spcAft>
                <a:spcPts val="0"/>
              </a:spcAft>
              <a:buClr>
                <a:schemeClr val="dk1"/>
              </a:buClr>
              <a:buSzPts val="1100"/>
              <a:buFont typeface="Arial"/>
              <a:buNone/>
            </a:pPr>
            <a:r>
              <a:rPr lang="en-US"/>
              <a:t>5. **Data Export**: The code saves the plot as an image file (pricect.png) at a high resolution (DPI=400), which makes it suitable for use in reports, presentations, or publications.</a:t>
            </a:r>
            <a:endParaRPr/>
          </a:p>
          <a:p>
            <a:pPr marL="0" lvl="0" indent="0" algn="l" rtl="0">
              <a:spcBef>
                <a:spcPts val="1200"/>
              </a:spcBef>
              <a:spcAft>
                <a:spcPts val="0"/>
              </a:spcAft>
              <a:buNone/>
            </a:pPr>
            <a:endParaRPr/>
          </a:p>
        </p:txBody>
      </p:sp>
      <p:sp>
        <p:nvSpPr>
          <p:cNvPr id="333" name="Google Shape;333;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52"/>
        <p:cNvGrpSpPr/>
        <p:nvPr/>
      </p:nvGrpSpPr>
      <p:grpSpPr>
        <a:xfrm>
          <a:off x="0" y="0"/>
          <a:ext cx="0" cy="0"/>
          <a:chOff x="0" y="0"/>
          <a:chExt cx="0" cy="0"/>
        </a:xfrm>
      </p:grpSpPr>
      <p:pic>
        <p:nvPicPr>
          <p:cNvPr id="53" name="Google Shape;53;p32" descr="\\DROBO-FS\QuickDrops\JB\PPTX NG\Droplets\LightingOverlay.png"/>
          <p:cNvPicPr preferRelativeResize="0"/>
          <p:nvPr/>
        </p:nvPicPr>
        <p:blipFill rotWithShape="1">
          <a:blip r:embed="rId2">
            <a:alphaModFix amt="30000"/>
          </a:blip>
          <a:srcRect/>
          <a:stretch/>
        </p:blipFill>
        <p:spPr>
          <a:xfrm>
            <a:off x="0" y="-1"/>
            <a:ext cx="12192003" cy="6858001"/>
          </a:xfrm>
          <a:prstGeom prst="rect">
            <a:avLst/>
          </a:prstGeom>
          <a:noFill/>
          <a:ln>
            <a:noFill/>
          </a:ln>
        </p:spPr>
      </p:pic>
      <p:grpSp>
        <p:nvGrpSpPr>
          <p:cNvPr id="54" name="Google Shape;54;p32"/>
          <p:cNvGrpSpPr/>
          <p:nvPr/>
        </p:nvGrpSpPr>
        <p:grpSpPr>
          <a:xfrm>
            <a:off x="0" y="0"/>
            <a:ext cx="2305051" cy="6858001"/>
            <a:chOff x="0" y="0"/>
            <a:chExt cx="2305051" cy="6858001"/>
          </a:xfrm>
        </p:grpSpPr>
        <p:sp>
          <p:nvSpPr>
            <p:cNvPr id="55" name="Google Shape;55;p32"/>
            <p:cNvSpPr/>
            <p:nvPr/>
          </p:nvSpPr>
          <p:spPr>
            <a:xfrm>
              <a:off x="1209675" y="4763"/>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2"/>
            <p:cNvSpPr/>
            <p:nvPr/>
          </p:nvSpPr>
          <p:spPr>
            <a:xfrm>
              <a:off x="1128713"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2"/>
            <p:cNvSpPr/>
            <p:nvPr/>
          </p:nvSpPr>
          <p:spPr>
            <a:xfrm>
              <a:off x="1123950"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2"/>
            <p:cNvSpPr/>
            <p:nvPr/>
          </p:nvSpPr>
          <p:spPr>
            <a:xfrm>
              <a:off x="414338" y="9525"/>
              <a:ext cx="28575" cy="4481513"/>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2"/>
            <p:cNvSpPr/>
            <p:nvPr/>
          </p:nvSpPr>
          <p:spPr>
            <a:xfrm>
              <a:off x="333375"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2"/>
            <p:cNvSpPr/>
            <p:nvPr/>
          </p:nvSpPr>
          <p:spPr>
            <a:xfrm>
              <a:off x="190500" y="9525"/>
              <a:ext cx="152400" cy="908050"/>
            </a:xfrm>
            <a:custGeom>
              <a:avLst/>
              <a:gdLst/>
              <a:ahLst/>
              <a:cxnLst/>
              <a:rect l="l" t="t" r="r" b="b"/>
              <a:pathLst>
                <a:path w="96" h="572" extrusionOk="0">
                  <a:moveTo>
                    <a:pt x="15" y="572"/>
                  </a:moveTo>
                  <a:lnTo>
                    <a:pt x="0" y="566"/>
                  </a:lnTo>
                  <a:lnTo>
                    <a:pt x="81" y="380"/>
                  </a:lnTo>
                  <a:lnTo>
                    <a:pt x="81" y="0"/>
                  </a:lnTo>
                  <a:lnTo>
                    <a:pt x="96" y="0"/>
                  </a:lnTo>
                  <a:lnTo>
                    <a:pt x="96" y="383"/>
                  </a:lnTo>
                  <a:lnTo>
                    <a:pt x="15" y="572"/>
                  </a:lnTo>
                  <a:close/>
                </a:path>
              </a:pathLst>
            </a:custGeom>
            <a:gradFill>
              <a:gsLst>
                <a:gs pos="0">
                  <a:schemeClr val="lt2"/>
                </a:gs>
                <a:gs pos="100000">
                  <a:srgbClr val="3B95DE"/>
                </a:gs>
              </a:gsLst>
              <a:lin ang="5400000" scaled="0"/>
            </a:gradFill>
            <a:ln>
              <a:noFill/>
            </a:ln>
          </p:spPr>
        </p:sp>
        <p:sp>
          <p:nvSpPr>
            <p:cNvPr id="61" name="Google Shape;61;p32"/>
            <p:cNvSpPr/>
            <p:nvPr/>
          </p:nvSpPr>
          <p:spPr>
            <a:xfrm>
              <a:off x="1290638" y="14288"/>
              <a:ext cx="376238" cy="1801813"/>
            </a:xfrm>
            <a:custGeom>
              <a:avLst/>
              <a:gdLst/>
              <a:ahLst/>
              <a:cxnLst/>
              <a:rect l="l" t="t" r="r" b="b"/>
              <a:pathLst>
                <a:path w="237" h="1135" extrusionOk="0">
                  <a:moveTo>
                    <a:pt x="222" y="1135"/>
                  </a:moveTo>
                  <a:lnTo>
                    <a:pt x="0" y="620"/>
                  </a:lnTo>
                  <a:lnTo>
                    <a:pt x="0" y="0"/>
                  </a:lnTo>
                  <a:lnTo>
                    <a:pt x="18" y="0"/>
                  </a:lnTo>
                  <a:lnTo>
                    <a:pt x="18" y="617"/>
                  </a:lnTo>
                  <a:lnTo>
                    <a:pt x="237" y="1129"/>
                  </a:lnTo>
                  <a:lnTo>
                    <a:pt x="222" y="1135"/>
                  </a:lnTo>
                  <a:close/>
                </a:path>
              </a:pathLst>
            </a:custGeom>
            <a:gradFill>
              <a:gsLst>
                <a:gs pos="0">
                  <a:schemeClr val="lt2"/>
                </a:gs>
                <a:gs pos="100000">
                  <a:srgbClr val="3B95DE"/>
                </a:gs>
              </a:gsLst>
              <a:lin ang="5400000" scaled="0"/>
            </a:gradFill>
            <a:ln>
              <a:noFill/>
            </a:ln>
          </p:spPr>
        </p:sp>
        <p:sp>
          <p:nvSpPr>
            <p:cNvPr id="62" name="Google Shape;62;p32"/>
            <p:cNvSpPr/>
            <p:nvPr/>
          </p:nvSpPr>
          <p:spPr>
            <a:xfrm>
              <a:off x="1600200"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2"/>
            <p:cNvSpPr/>
            <p:nvPr/>
          </p:nvSpPr>
          <p:spPr>
            <a:xfrm>
              <a:off x="1381125" y="9525"/>
              <a:ext cx="371475" cy="1425575"/>
            </a:xfrm>
            <a:custGeom>
              <a:avLst/>
              <a:gdLst/>
              <a:ahLst/>
              <a:cxnLst/>
              <a:rect l="l" t="t" r="r" b="b"/>
              <a:pathLst>
                <a:path w="234" h="898" extrusionOk="0">
                  <a:moveTo>
                    <a:pt x="219" y="898"/>
                  </a:moveTo>
                  <a:lnTo>
                    <a:pt x="0" y="383"/>
                  </a:lnTo>
                  <a:lnTo>
                    <a:pt x="0" y="0"/>
                  </a:lnTo>
                  <a:lnTo>
                    <a:pt x="15" y="0"/>
                  </a:lnTo>
                  <a:lnTo>
                    <a:pt x="15" y="380"/>
                  </a:lnTo>
                  <a:lnTo>
                    <a:pt x="234" y="892"/>
                  </a:lnTo>
                  <a:lnTo>
                    <a:pt x="219" y="898"/>
                  </a:lnTo>
                  <a:close/>
                </a:path>
              </a:pathLst>
            </a:custGeom>
            <a:gradFill>
              <a:gsLst>
                <a:gs pos="0">
                  <a:schemeClr val="lt2"/>
                </a:gs>
                <a:gs pos="100000">
                  <a:srgbClr val="3B95DE"/>
                </a:gs>
              </a:gsLst>
              <a:lin ang="5400000" scaled="0"/>
            </a:gradFill>
            <a:ln>
              <a:noFill/>
            </a:ln>
          </p:spPr>
        </p:sp>
        <p:sp>
          <p:nvSpPr>
            <p:cNvPr id="64" name="Google Shape;64;p32"/>
            <p:cNvSpPr/>
            <p:nvPr/>
          </p:nvSpPr>
          <p:spPr>
            <a:xfrm>
              <a:off x="1643063"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65" name="Google Shape;65;p32"/>
            <p:cNvSpPr/>
            <p:nvPr/>
          </p:nvSpPr>
          <p:spPr>
            <a:xfrm>
              <a:off x="1685925"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2"/>
            <p:cNvSpPr/>
            <p:nvPr/>
          </p:nvSpPr>
          <p:spPr>
            <a:xfrm>
              <a:off x="168592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2"/>
            <p:cNvSpPr/>
            <p:nvPr/>
          </p:nvSpPr>
          <p:spPr>
            <a:xfrm>
              <a:off x="1743075" y="4763"/>
              <a:ext cx="419100" cy="522288"/>
            </a:xfrm>
            <a:custGeom>
              <a:avLst/>
              <a:gdLst/>
              <a:ahLst/>
              <a:cxnLst/>
              <a:rect l="l" t="t" r="r" b="b"/>
              <a:pathLst>
                <a:path w="264" h="329" extrusionOk="0">
                  <a:moveTo>
                    <a:pt x="252" y="329"/>
                  </a:moveTo>
                  <a:lnTo>
                    <a:pt x="45" y="120"/>
                  </a:lnTo>
                  <a:lnTo>
                    <a:pt x="0" y="6"/>
                  </a:lnTo>
                  <a:lnTo>
                    <a:pt x="15" y="0"/>
                  </a:lnTo>
                  <a:lnTo>
                    <a:pt x="60" y="111"/>
                  </a:lnTo>
                  <a:lnTo>
                    <a:pt x="264" y="317"/>
                  </a:lnTo>
                  <a:lnTo>
                    <a:pt x="252" y="329"/>
                  </a:lnTo>
                  <a:close/>
                </a:path>
              </a:pathLst>
            </a:custGeom>
            <a:gradFill>
              <a:gsLst>
                <a:gs pos="0">
                  <a:schemeClr val="lt2"/>
                </a:gs>
                <a:gs pos="100000">
                  <a:srgbClr val="3B95DE"/>
                </a:gs>
              </a:gsLst>
              <a:lin ang="5400000" scaled="0"/>
            </a:gradFill>
            <a:ln>
              <a:noFill/>
            </a:ln>
          </p:spPr>
        </p:sp>
        <p:sp>
          <p:nvSpPr>
            <p:cNvPr id="68" name="Google Shape;68;p32"/>
            <p:cNvSpPr/>
            <p:nvPr/>
          </p:nvSpPr>
          <p:spPr>
            <a:xfrm>
              <a:off x="2119313"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2"/>
            <p:cNvSpPr/>
            <p:nvPr/>
          </p:nvSpPr>
          <p:spPr>
            <a:xfrm>
              <a:off x="952500" y="4763"/>
              <a:ext cx="152400" cy="908050"/>
            </a:xfrm>
            <a:custGeom>
              <a:avLst/>
              <a:gdLst/>
              <a:ahLst/>
              <a:cxnLst/>
              <a:rect l="l" t="t" r="r" b="b"/>
              <a:pathLst>
                <a:path w="96" h="572" extrusionOk="0">
                  <a:moveTo>
                    <a:pt x="15" y="572"/>
                  </a:moveTo>
                  <a:lnTo>
                    <a:pt x="0" y="572"/>
                  </a:lnTo>
                  <a:lnTo>
                    <a:pt x="0" y="189"/>
                  </a:lnTo>
                  <a:lnTo>
                    <a:pt x="81" y="0"/>
                  </a:lnTo>
                  <a:lnTo>
                    <a:pt x="96" y="6"/>
                  </a:lnTo>
                  <a:lnTo>
                    <a:pt x="15" y="192"/>
                  </a:lnTo>
                  <a:lnTo>
                    <a:pt x="15" y="572"/>
                  </a:lnTo>
                  <a:close/>
                </a:path>
              </a:pathLst>
            </a:custGeom>
            <a:gradFill>
              <a:gsLst>
                <a:gs pos="0">
                  <a:schemeClr val="lt2"/>
                </a:gs>
                <a:gs pos="100000">
                  <a:srgbClr val="3B95DE"/>
                </a:gs>
              </a:gsLst>
              <a:lin ang="5400000" scaled="0"/>
            </a:gradFill>
            <a:ln>
              <a:noFill/>
            </a:ln>
          </p:spPr>
        </p:sp>
        <p:sp>
          <p:nvSpPr>
            <p:cNvPr id="70" name="Google Shape;70;p32"/>
            <p:cNvSpPr/>
            <p:nvPr/>
          </p:nvSpPr>
          <p:spPr>
            <a:xfrm>
              <a:off x="86677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2"/>
            <p:cNvSpPr/>
            <p:nvPr/>
          </p:nvSpPr>
          <p:spPr>
            <a:xfrm>
              <a:off x="890588" y="15541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2"/>
            <p:cNvSpPr/>
            <p:nvPr/>
          </p:nvSpPr>
          <p:spPr>
            <a:xfrm>
              <a:off x="738188" y="5622925"/>
              <a:ext cx="338138" cy="1216025"/>
            </a:xfrm>
            <a:custGeom>
              <a:avLst/>
              <a:gdLst/>
              <a:ahLst/>
              <a:cxnLst/>
              <a:rect l="l" t="t" r="r" b="b"/>
              <a:pathLst>
                <a:path w="213" h="766" extrusionOk="0">
                  <a:moveTo>
                    <a:pt x="213" y="766"/>
                  </a:moveTo>
                  <a:lnTo>
                    <a:pt x="195" y="766"/>
                  </a:lnTo>
                  <a:lnTo>
                    <a:pt x="195" y="464"/>
                  </a:lnTo>
                  <a:lnTo>
                    <a:pt x="0" y="6"/>
                  </a:lnTo>
                  <a:lnTo>
                    <a:pt x="12" y="0"/>
                  </a:lnTo>
                  <a:lnTo>
                    <a:pt x="213" y="461"/>
                  </a:lnTo>
                  <a:lnTo>
                    <a:pt x="213" y="766"/>
                  </a:lnTo>
                  <a:close/>
                </a:path>
              </a:pathLst>
            </a:custGeom>
            <a:gradFill>
              <a:gsLst>
                <a:gs pos="0">
                  <a:schemeClr val="lt2"/>
                </a:gs>
                <a:gs pos="100000">
                  <a:srgbClr val="3B95DE"/>
                </a:gs>
              </a:gsLst>
              <a:lin ang="5400000" scaled="0"/>
            </a:gradFill>
            <a:ln>
              <a:noFill/>
            </a:ln>
          </p:spPr>
        </p:sp>
        <p:sp>
          <p:nvSpPr>
            <p:cNvPr id="73" name="Google Shape;73;p32"/>
            <p:cNvSpPr/>
            <p:nvPr/>
          </p:nvSpPr>
          <p:spPr>
            <a:xfrm>
              <a:off x="647700" y="5480050"/>
              <a:ext cx="157163" cy="157163"/>
            </a:xfrm>
            <a:custGeom>
              <a:avLst/>
              <a:gdLst/>
              <a:ahLst/>
              <a:cxnLst/>
              <a:rect l="l" t="t" r="r" b="b"/>
              <a:pathLst>
                <a:path w="33" h="33" extrusionOk="0">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2"/>
            <p:cNvSpPr/>
            <p:nvPr/>
          </p:nvSpPr>
          <p:spPr>
            <a:xfrm>
              <a:off x="6667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2"/>
            <p:cNvSpPr/>
            <p:nvPr/>
          </p:nvSpPr>
          <p:spPr>
            <a:xfrm>
              <a:off x="0" y="3897313"/>
              <a:ext cx="133350" cy="266700"/>
            </a:xfrm>
            <a:custGeom>
              <a:avLst/>
              <a:gdLst/>
              <a:ahLst/>
              <a:cxnLst/>
              <a:rect l="l" t="t" r="r" b="b"/>
              <a:pathLst>
                <a:path w="84" h="168" extrusionOk="0">
                  <a:moveTo>
                    <a:pt x="69" y="168"/>
                  </a:moveTo>
                  <a:lnTo>
                    <a:pt x="0" y="6"/>
                  </a:lnTo>
                  <a:lnTo>
                    <a:pt x="12" y="0"/>
                  </a:lnTo>
                  <a:lnTo>
                    <a:pt x="84" y="162"/>
                  </a:lnTo>
                  <a:lnTo>
                    <a:pt x="69" y="168"/>
                  </a:lnTo>
                  <a:close/>
                </a:path>
              </a:pathLst>
            </a:custGeom>
            <a:gradFill>
              <a:gsLst>
                <a:gs pos="0">
                  <a:schemeClr val="lt2"/>
                </a:gs>
                <a:gs pos="100000">
                  <a:srgbClr val="3B95DE"/>
                </a:gs>
              </a:gsLst>
              <a:lin ang="5400000" scaled="0"/>
            </a:gradFill>
            <a:ln>
              <a:noFill/>
            </a:ln>
          </p:spPr>
        </p:sp>
        <p:sp>
          <p:nvSpPr>
            <p:cNvPr id="76" name="Google Shape;76;p32"/>
            <p:cNvSpPr/>
            <p:nvPr/>
          </p:nvSpPr>
          <p:spPr>
            <a:xfrm>
              <a:off x="66675" y="414972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2"/>
            <p:cNvSpPr/>
            <p:nvPr/>
          </p:nvSpPr>
          <p:spPr>
            <a:xfrm>
              <a:off x="0" y="1644650"/>
              <a:ext cx="133350" cy="269875"/>
            </a:xfrm>
            <a:custGeom>
              <a:avLst/>
              <a:gdLst/>
              <a:ahLst/>
              <a:cxnLst/>
              <a:rect l="l" t="t" r="r" b="b"/>
              <a:pathLst>
                <a:path w="84" h="170" extrusionOk="0">
                  <a:moveTo>
                    <a:pt x="12" y="170"/>
                  </a:moveTo>
                  <a:lnTo>
                    <a:pt x="0" y="164"/>
                  </a:lnTo>
                  <a:lnTo>
                    <a:pt x="69" y="0"/>
                  </a:lnTo>
                  <a:lnTo>
                    <a:pt x="84" y="6"/>
                  </a:lnTo>
                  <a:lnTo>
                    <a:pt x="12" y="170"/>
                  </a:lnTo>
                  <a:close/>
                </a:path>
              </a:pathLst>
            </a:custGeom>
            <a:gradFill>
              <a:gsLst>
                <a:gs pos="0">
                  <a:schemeClr val="lt2"/>
                </a:gs>
                <a:gs pos="100000">
                  <a:srgbClr val="3B95DE"/>
                </a:gs>
              </a:gsLst>
              <a:lin ang="5400000" scaled="0"/>
            </a:gradFill>
            <a:ln>
              <a:noFill/>
            </a:ln>
          </p:spPr>
        </p:sp>
        <p:sp>
          <p:nvSpPr>
            <p:cNvPr id="78" name="Google Shape;78;p32"/>
            <p:cNvSpPr/>
            <p:nvPr/>
          </p:nvSpPr>
          <p:spPr>
            <a:xfrm>
              <a:off x="66675" y="146843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2"/>
            <p:cNvSpPr/>
            <p:nvPr/>
          </p:nvSpPr>
          <p:spPr>
            <a:xfrm>
              <a:off x="695325" y="4763"/>
              <a:ext cx="309563" cy="1558925"/>
            </a:xfrm>
            <a:custGeom>
              <a:avLst/>
              <a:gdLst/>
              <a:ahLst/>
              <a:cxnLst/>
              <a:rect l="l" t="t" r="r" b="b"/>
              <a:pathLst>
                <a:path w="195" h="982" extrusionOk="0">
                  <a:moveTo>
                    <a:pt x="195" y="982"/>
                  </a:moveTo>
                  <a:lnTo>
                    <a:pt x="177" y="982"/>
                  </a:lnTo>
                  <a:lnTo>
                    <a:pt x="177" y="805"/>
                  </a:lnTo>
                  <a:lnTo>
                    <a:pt x="0" y="629"/>
                  </a:lnTo>
                  <a:lnTo>
                    <a:pt x="0" y="0"/>
                  </a:lnTo>
                  <a:lnTo>
                    <a:pt x="18" y="0"/>
                  </a:lnTo>
                  <a:lnTo>
                    <a:pt x="18" y="623"/>
                  </a:lnTo>
                  <a:lnTo>
                    <a:pt x="195" y="796"/>
                  </a:lnTo>
                  <a:lnTo>
                    <a:pt x="195" y="982"/>
                  </a:lnTo>
                  <a:close/>
                </a:path>
              </a:pathLst>
            </a:custGeom>
            <a:gradFill>
              <a:gsLst>
                <a:gs pos="0">
                  <a:schemeClr val="lt2"/>
                </a:gs>
                <a:gs pos="100000">
                  <a:srgbClr val="3B95DE"/>
                </a:gs>
              </a:gsLst>
              <a:lin ang="5400000" scaled="0"/>
            </a:gradFill>
            <a:ln>
              <a:noFill/>
            </a:ln>
          </p:spPr>
        </p:sp>
        <p:sp>
          <p:nvSpPr>
            <p:cNvPr id="80" name="Google Shape;80;p32"/>
            <p:cNvSpPr/>
            <p:nvPr/>
          </p:nvSpPr>
          <p:spPr>
            <a:xfrm>
              <a:off x="57150" y="48815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2"/>
            <p:cNvSpPr/>
            <p:nvPr/>
          </p:nvSpPr>
          <p:spPr>
            <a:xfrm>
              <a:off x="138113" y="5060950"/>
              <a:ext cx="304800" cy="1778000"/>
            </a:xfrm>
            <a:custGeom>
              <a:avLst/>
              <a:gdLst/>
              <a:ahLst/>
              <a:cxnLst/>
              <a:rect l="l" t="t" r="r" b="b"/>
              <a:pathLst>
                <a:path w="192" h="1120" extrusionOk="0">
                  <a:moveTo>
                    <a:pt x="192" y="1120"/>
                  </a:moveTo>
                  <a:lnTo>
                    <a:pt x="177" y="1120"/>
                  </a:lnTo>
                  <a:lnTo>
                    <a:pt x="177" y="360"/>
                  </a:lnTo>
                  <a:lnTo>
                    <a:pt x="0" y="183"/>
                  </a:lnTo>
                  <a:lnTo>
                    <a:pt x="0" y="0"/>
                  </a:lnTo>
                  <a:lnTo>
                    <a:pt x="15" y="0"/>
                  </a:lnTo>
                  <a:lnTo>
                    <a:pt x="15" y="177"/>
                  </a:lnTo>
                  <a:lnTo>
                    <a:pt x="192" y="354"/>
                  </a:lnTo>
                  <a:lnTo>
                    <a:pt x="192" y="1120"/>
                  </a:lnTo>
                  <a:close/>
                </a:path>
              </a:pathLst>
            </a:custGeom>
            <a:gradFill>
              <a:gsLst>
                <a:gs pos="0">
                  <a:schemeClr val="lt2"/>
                </a:gs>
                <a:gs pos="100000">
                  <a:srgbClr val="3B95DE"/>
                </a:gs>
              </a:gsLst>
              <a:lin ang="5400000" scaled="0"/>
            </a:gradFill>
            <a:ln>
              <a:noFill/>
            </a:ln>
          </p:spPr>
        </p:sp>
        <p:sp>
          <p:nvSpPr>
            <p:cNvPr id="82" name="Google Shape;82;p32"/>
            <p:cNvSpPr/>
            <p:nvPr/>
          </p:nvSpPr>
          <p:spPr>
            <a:xfrm>
              <a:off x="561975" y="64309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2"/>
            <p:cNvSpPr/>
            <p:nvPr/>
          </p:nvSpPr>
          <p:spPr>
            <a:xfrm>
              <a:off x="642938" y="6610350"/>
              <a:ext cx="23813" cy="242888"/>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2"/>
            <p:cNvSpPr/>
            <p:nvPr/>
          </p:nvSpPr>
          <p:spPr>
            <a:xfrm>
              <a:off x="76200" y="64309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2"/>
            <p:cNvSpPr/>
            <p:nvPr/>
          </p:nvSpPr>
          <p:spPr>
            <a:xfrm>
              <a:off x="0" y="5978525"/>
              <a:ext cx="190500" cy="461963"/>
            </a:xfrm>
            <a:custGeom>
              <a:avLst/>
              <a:gdLst/>
              <a:ahLst/>
              <a:cxnLst/>
              <a:rect l="l" t="t" r="r" b="b"/>
              <a:pathLst>
                <a:path w="120" h="291" extrusionOk="0">
                  <a:moveTo>
                    <a:pt x="120" y="291"/>
                  </a:moveTo>
                  <a:lnTo>
                    <a:pt x="105" y="291"/>
                  </a:lnTo>
                  <a:lnTo>
                    <a:pt x="105" y="114"/>
                  </a:lnTo>
                  <a:lnTo>
                    <a:pt x="0" y="9"/>
                  </a:lnTo>
                  <a:lnTo>
                    <a:pt x="12" y="0"/>
                  </a:lnTo>
                  <a:lnTo>
                    <a:pt x="120" y="108"/>
                  </a:lnTo>
                  <a:lnTo>
                    <a:pt x="120" y="291"/>
                  </a:lnTo>
                  <a:close/>
                </a:path>
              </a:pathLst>
            </a:custGeom>
            <a:gradFill>
              <a:gsLst>
                <a:gs pos="0">
                  <a:schemeClr val="lt2"/>
                </a:gs>
                <a:gs pos="100000">
                  <a:srgbClr val="3B95DE"/>
                </a:gs>
              </a:gsLst>
              <a:lin ang="5400000" scaled="0"/>
            </a:gradFill>
            <a:ln>
              <a:noFill/>
            </a:ln>
          </p:spPr>
        </p:sp>
        <p:sp>
          <p:nvSpPr>
            <p:cNvPr id="86" name="Google Shape;86;p32"/>
            <p:cNvSpPr/>
            <p:nvPr/>
          </p:nvSpPr>
          <p:spPr>
            <a:xfrm>
              <a:off x="1014413" y="1801813"/>
              <a:ext cx="214313" cy="755650"/>
            </a:xfrm>
            <a:custGeom>
              <a:avLst/>
              <a:gdLst/>
              <a:ahLst/>
              <a:cxnLst/>
              <a:rect l="l" t="t" r="r" b="b"/>
              <a:pathLst>
                <a:path w="135" h="476" extrusionOk="0">
                  <a:moveTo>
                    <a:pt x="12" y="476"/>
                  </a:moveTo>
                  <a:lnTo>
                    <a:pt x="0" y="476"/>
                  </a:lnTo>
                  <a:lnTo>
                    <a:pt x="0" y="128"/>
                  </a:lnTo>
                  <a:lnTo>
                    <a:pt x="126" y="0"/>
                  </a:lnTo>
                  <a:lnTo>
                    <a:pt x="135" y="9"/>
                  </a:lnTo>
                  <a:lnTo>
                    <a:pt x="12" y="131"/>
                  </a:lnTo>
                  <a:lnTo>
                    <a:pt x="12" y="476"/>
                  </a:lnTo>
                  <a:close/>
                </a:path>
              </a:pathLst>
            </a:custGeom>
            <a:gradFill>
              <a:gsLst>
                <a:gs pos="0">
                  <a:schemeClr val="lt2"/>
                </a:gs>
                <a:gs pos="100000">
                  <a:srgbClr val="3B95DE"/>
                </a:gs>
              </a:gsLst>
              <a:lin ang="5400000" scaled="0"/>
            </a:gradFill>
            <a:ln>
              <a:noFill/>
            </a:ln>
          </p:spPr>
        </p:sp>
        <p:sp>
          <p:nvSpPr>
            <p:cNvPr id="87" name="Google Shape;87;p32"/>
            <p:cNvSpPr/>
            <p:nvPr/>
          </p:nvSpPr>
          <p:spPr>
            <a:xfrm>
              <a:off x="938213" y="2547938"/>
              <a:ext cx="166688" cy="160338"/>
            </a:xfrm>
            <a:custGeom>
              <a:avLst/>
              <a:gdLst/>
              <a:ahLst/>
              <a:cxnLst/>
              <a:rect l="l" t="t" r="r" b="b"/>
              <a:pathLst>
                <a:path w="35" h="34" extrusionOk="0">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2"/>
            <p:cNvSpPr/>
            <p:nvPr/>
          </p:nvSpPr>
          <p:spPr>
            <a:xfrm>
              <a:off x="595313" y="4763"/>
              <a:ext cx="638175" cy="4025900"/>
            </a:xfrm>
            <a:custGeom>
              <a:avLst/>
              <a:gdLst/>
              <a:ahLst/>
              <a:cxnLst/>
              <a:rect l="l" t="t" r="r" b="b"/>
              <a:pathLst>
                <a:path w="402" h="2536" extrusionOk="0">
                  <a:moveTo>
                    <a:pt x="402" y="2536"/>
                  </a:moveTo>
                  <a:lnTo>
                    <a:pt x="387" y="2536"/>
                  </a:lnTo>
                  <a:lnTo>
                    <a:pt x="387" y="2311"/>
                  </a:lnTo>
                  <a:lnTo>
                    <a:pt x="0" y="1925"/>
                  </a:lnTo>
                  <a:lnTo>
                    <a:pt x="0" y="0"/>
                  </a:lnTo>
                  <a:lnTo>
                    <a:pt x="15" y="0"/>
                  </a:lnTo>
                  <a:lnTo>
                    <a:pt x="15" y="1916"/>
                  </a:lnTo>
                  <a:lnTo>
                    <a:pt x="402" y="2302"/>
                  </a:lnTo>
                  <a:lnTo>
                    <a:pt x="402" y="2536"/>
                  </a:lnTo>
                  <a:close/>
                </a:path>
              </a:pathLst>
            </a:custGeom>
            <a:gradFill>
              <a:gsLst>
                <a:gs pos="0">
                  <a:schemeClr val="lt2"/>
                </a:gs>
                <a:gs pos="100000">
                  <a:srgbClr val="3B95DE"/>
                </a:gs>
              </a:gsLst>
              <a:lin ang="5400000" scaled="0"/>
            </a:gradFill>
            <a:ln>
              <a:noFill/>
            </a:ln>
          </p:spPr>
        </p:sp>
        <p:sp>
          <p:nvSpPr>
            <p:cNvPr id="89" name="Google Shape;89;p32"/>
            <p:cNvSpPr/>
            <p:nvPr/>
          </p:nvSpPr>
          <p:spPr>
            <a:xfrm>
              <a:off x="1223963"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90" name="Google Shape;90;p32"/>
            <p:cNvSpPr/>
            <p:nvPr/>
          </p:nvSpPr>
          <p:spPr>
            <a:xfrm>
              <a:off x="1300163" y="1849438"/>
              <a:ext cx="109538" cy="107950"/>
            </a:xfrm>
            <a:custGeom>
              <a:avLst/>
              <a:gdLst/>
              <a:ahLst/>
              <a:cxnLst/>
              <a:rect l="l" t="t" r="r" b="b"/>
              <a:pathLst>
                <a:path w="23" h="23" extrusionOk="0">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2"/>
            <p:cNvSpPr/>
            <p:nvPr/>
          </p:nvSpPr>
          <p:spPr>
            <a:xfrm>
              <a:off x="280988" y="3417888"/>
              <a:ext cx="142875" cy="474663"/>
            </a:xfrm>
            <a:custGeom>
              <a:avLst/>
              <a:gdLst/>
              <a:ahLst/>
              <a:cxnLst/>
              <a:rect l="l" t="t" r="r" b="b"/>
              <a:pathLst>
                <a:path w="90" h="299" extrusionOk="0">
                  <a:moveTo>
                    <a:pt x="12" y="299"/>
                  </a:moveTo>
                  <a:lnTo>
                    <a:pt x="0" y="299"/>
                  </a:lnTo>
                  <a:lnTo>
                    <a:pt x="0" y="80"/>
                  </a:lnTo>
                  <a:lnTo>
                    <a:pt x="81" y="0"/>
                  </a:lnTo>
                  <a:lnTo>
                    <a:pt x="90" y="8"/>
                  </a:lnTo>
                  <a:lnTo>
                    <a:pt x="12" y="83"/>
                  </a:lnTo>
                  <a:lnTo>
                    <a:pt x="12" y="299"/>
                  </a:lnTo>
                  <a:close/>
                </a:path>
              </a:pathLst>
            </a:custGeom>
            <a:gradFill>
              <a:gsLst>
                <a:gs pos="0">
                  <a:schemeClr val="lt2"/>
                </a:gs>
                <a:gs pos="100000">
                  <a:srgbClr val="3B95DE"/>
                </a:gs>
              </a:gsLst>
              <a:lin ang="5400000" scaled="0"/>
            </a:gradFill>
            <a:ln>
              <a:noFill/>
            </a:ln>
          </p:spPr>
        </p:sp>
        <p:sp>
          <p:nvSpPr>
            <p:cNvPr id="92" name="Google Shape;92;p32"/>
            <p:cNvSpPr/>
            <p:nvPr/>
          </p:nvSpPr>
          <p:spPr>
            <a:xfrm>
              <a:off x="238125" y="3883025"/>
              <a:ext cx="109538" cy="109538"/>
            </a:xfrm>
            <a:custGeom>
              <a:avLst/>
              <a:gdLst/>
              <a:ahLst/>
              <a:cxnLst/>
              <a:rect l="l" t="t" r="r" b="b"/>
              <a:pathLst>
                <a:path w="23" h="23" extrusionOk="0">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2"/>
            <p:cNvSpPr/>
            <p:nvPr/>
          </p:nvSpPr>
          <p:spPr>
            <a:xfrm>
              <a:off x="4763" y="2166938"/>
              <a:ext cx="114300" cy="452438"/>
            </a:xfrm>
            <a:custGeom>
              <a:avLst/>
              <a:gdLst/>
              <a:ahLst/>
              <a:cxnLst/>
              <a:rect l="l" t="t" r="r" b="b"/>
              <a:pathLst>
                <a:path w="72" h="285" extrusionOk="0">
                  <a:moveTo>
                    <a:pt x="6" y="285"/>
                  </a:moveTo>
                  <a:lnTo>
                    <a:pt x="0" y="276"/>
                  </a:lnTo>
                  <a:lnTo>
                    <a:pt x="60" y="216"/>
                  </a:lnTo>
                  <a:lnTo>
                    <a:pt x="60" y="0"/>
                  </a:lnTo>
                  <a:lnTo>
                    <a:pt x="72" y="0"/>
                  </a:lnTo>
                  <a:lnTo>
                    <a:pt x="72" y="222"/>
                  </a:lnTo>
                  <a:lnTo>
                    <a:pt x="6" y="285"/>
                  </a:lnTo>
                  <a:close/>
                </a:path>
              </a:pathLst>
            </a:custGeom>
            <a:gradFill>
              <a:gsLst>
                <a:gs pos="0">
                  <a:schemeClr val="lt2"/>
                </a:gs>
                <a:gs pos="100000">
                  <a:srgbClr val="3B95DE"/>
                </a:gs>
              </a:gsLst>
              <a:lin ang="5400000" scaled="0"/>
            </a:gradFill>
            <a:ln>
              <a:noFill/>
            </a:ln>
          </p:spPr>
        </p:sp>
        <p:sp>
          <p:nvSpPr>
            <p:cNvPr id="94" name="Google Shape;94;p32"/>
            <p:cNvSpPr/>
            <p:nvPr/>
          </p:nvSpPr>
          <p:spPr>
            <a:xfrm>
              <a:off x="52388" y="2066925"/>
              <a:ext cx="109538" cy="109538"/>
            </a:xfrm>
            <a:custGeom>
              <a:avLst/>
              <a:gdLst/>
              <a:ahLst/>
              <a:cxnLst/>
              <a:rect l="l" t="t" r="r" b="b"/>
              <a:pathLst>
                <a:path w="23" h="23" extrusionOk="0">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2"/>
            <p:cNvSpPr/>
            <p:nvPr/>
          </p:nvSpPr>
          <p:spPr>
            <a:xfrm>
              <a:off x="1228725" y="4662488"/>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2"/>
            <p:cNvSpPr/>
            <p:nvPr/>
          </p:nvSpPr>
          <p:spPr>
            <a:xfrm>
              <a:off x="1319213" y="5041900"/>
              <a:ext cx="371475" cy="1801813"/>
            </a:xfrm>
            <a:custGeom>
              <a:avLst/>
              <a:gdLst/>
              <a:ahLst/>
              <a:cxnLst/>
              <a:rect l="l" t="t" r="r" b="b"/>
              <a:pathLst>
                <a:path w="234" h="1135" extrusionOk="0">
                  <a:moveTo>
                    <a:pt x="15" y="1135"/>
                  </a:moveTo>
                  <a:lnTo>
                    <a:pt x="0" y="1135"/>
                  </a:lnTo>
                  <a:lnTo>
                    <a:pt x="0" y="515"/>
                  </a:lnTo>
                  <a:lnTo>
                    <a:pt x="0" y="512"/>
                  </a:lnTo>
                  <a:lnTo>
                    <a:pt x="219" y="0"/>
                  </a:lnTo>
                  <a:lnTo>
                    <a:pt x="234" y="6"/>
                  </a:lnTo>
                  <a:lnTo>
                    <a:pt x="15" y="518"/>
                  </a:lnTo>
                  <a:lnTo>
                    <a:pt x="15" y="1135"/>
                  </a:lnTo>
                  <a:close/>
                </a:path>
              </a:pathLst>
            </a:custGeom>
            <a:gradFill>
              <a:gsLst>
                <a:gs pos="0">
                  <a:schemeClr val="lt2"/>
                </a:gs>
                <a:gs pos="100000">
                  <a:srgbClr val="3B95DE"/>
                </a:gs>
              </a:gsLst>
              <a:lin ang="5400000" scaled="0"/>
            </a:gradFill>
            <a:ln>
              <a:noFill/>
            </a:ln>
          </p:spPr>
        </p:sp>
        <p:sp>
          <p:nvSpPr>
            <p:cNvPr id="97" name="Google Shape;97;p32"/>
            <p:cNvSpPr/>
            <p:nvPr/>
          </p:nvSpPr>
          <p:spPr>
            <a:xfrm>
              <a:off x="1147763"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2"/>
            <p:cNvSpPr/>
            <p:nvPr/>
          </p:nvSpPr>
          <p:spPr>
            <a:xfrm>
              <a:off x="819150" y="3983038"/>
              <a:ext cx="347663" cy="2860675"/>
            </a:xfrm>
            <a:custGeom>
              <a:avLst/>
              <a:gdLst/>
              <a:ahLst/>
              <a:cxnLst/>
              <a:rect l="l" t="t" r="r" b="b"/>
              <a:pathLst>
                <a:path w="219" h="1802" extrusionOk="0">
                  <a:moveTo>
                    <a:pt x="219" y="1802"/>
                  </a:moveTo>
                  <a:lnTo>
                    <a:pt x="201" y="1802"/>
                  </a:lnTo>
                  <a:lnTo>
                    <a:pt x="201" y="1185"/>
                  </a:lnTo>
                  <a:lnTo>
                    <a:pt x="0" y="3"/>
                  </a:lnTo>
                  <a:lnTo>
                    <a:pt x="15" y="0"/>
                  </a:lnTo>
                  <a:lnTo>
                    <a:pt x="219" y="1185"/>
                  </a:lnTo>
                  <a:lnTo>
                    <a:pt x="219" y="1802"/>
                  </a:lnTo>
                  <a:close/>
                </a:path>
              </a:pathLst>
            </a:custGeom>
            <a:gradFill>
              <a:gsLst>
                <a:gs pos="0">
                  <a:schemeClr val="lt2"/>
                </a:gs>
                <a:gs pos="100000">
                  <a:srgbClr val="3B95DE"/>
                </a:gs>
              </a:gsLst>
              <a:lin ang="5400000" scaled="0"/>
            </a:gradFill>
            <a:ln>
              <a:noFill/>
            </a:ln>
          </p:spPr>
        </p:sp>
        <p:sp>
          <p:nvSpPr>
            <p:cNvPr id="99" name="Google Shape;99;p32"/>
            <p:cNvSpPr/>
            <p:nvPr/>
          </p:nvSpPr>
          <p:spPr>
            <a:xfrm>
              <a:off x="728663" y="3806825"/>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2"/>
            <p:cNvSpPr/>
            <p:nvPr/>
          </p:nvSpPr>
          <p:spPr>
            <a:xfrm>
              <a:off x="1624013"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2"/>
            <p:cNvSpPr/>
            <p:nvPr/>
          </p:nvSpPr>
          <p:spPr>
            <a:xfrm>
              <a:off x="1404938" y="5422900"/>
              <a:ext cx="371475" cy="1425575"/>
            </a:xfrm>
            <a:custGeom>
              <a:avLst/>
              <a:gdLst/>
              <a:ahLst/>
              <a:cxnLst/>
              <a:rect l="l" t="t" r="r" b="b"/>
              <a:pathLst>
                <a:path w="234" h="898" extrusionOk="0">
                  <a:moveTo>
                    <a:pt x="18" y="898"/>
                  </a:moveTo>
                  <a:lnTo>
                    <a:pt x="0" y="898"/>
                  </a:lnTo>
                  <a:lnTo>
                    <a:pt x="0" y="515"/>
                  </a:lnTo>
                  <a:lnTo>
                    <a:pt x="0" y="512"/>
                  </a:lnTo>
                  <a:lnTo>
                    <a:pt x="222" y="0"/>
                  </a:lnTo>
                  <a:lnTo>
                    <a:pt x="234" y="6"/>
                  </a:lnTo>
                  <a:lnTo>
                    <a:pt x="18" y="518"/>
                  </a:lnTo>
                  <a:lnTo>
                    <a:pt x="18" y="898"/>
                  </a:lnTo>
                  <a:close/>
                </a:path>
              </a:pathLst>
            </a:custGeom>
            <a:gradFill>
              <a:gsLst>
                <a:gs pos="0">
                  <a:schemeClr val="lt2"/>
                </a:gs>
                <a:gs pos="100000">
                  <a:srgbClr val="3B95DE"/>
                </a:gs>
              </a:gsLst>
              <a:lin ang="5400000" scaled="0"/>
            </a:gradFill>
            <a:ln>
              <a:noFill/>
            </a:ln>
          </p:spPr>
        </p:sp>
        <p:sp>
          <p:nvSpPr>
            <p:cNvPr id="102" name="Google Shape;102;p32"/>
            <p:cNvSpPr/>
            <p:nvPr/>
          </p:nvSpPr>
          <p:spPr>
            <a:xfrm>
              <a:off x="1666875"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103" name="Google Shape;103;p32"/>
            <p:cNvSpPr/>
            <p:nvPr/>
          </p:nvSpPr>
          <p:spPr>
            <a:xfrm>
              <a:off x="1709738"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2"/>
            <p:cNvSpPr/>
            <p:nvPr/>
          </p:nvSpPr>
          <p:spPr>
            <a:xfrm>
              <a:off x="1709738"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2"/>
            <p:cNvSpPr/>
            <p:nvPr/>
          </p:nvSpPr>
          <p:spPr>
            <a:xfrm>
              <a:off x="1766888" y="6330950"/>
              <a:ext cx="419100" cy="527050"/>
            </a:xfrm>
            <a:custGeom>
              <a:avLst/>
              <a:gdLst/>
              <a:ahLst/>
              <a:cxnLst/>
              <a:rect l="l" t="t" r="r" b="b"/>
              <a:pathLst>
                <a:path w="264" h="332" extrusionOk="0">
                  <a:moveTo>
                    <a:pt x="12" y="332"/>
                  </a:moveTo>
                  <a:lnTo>
                    <a:pt x="0" y="326"/>
                  </a:lnTo>
                  <a:lnTo>
                    <a:pt x="45" y="206"/>
                  </a:lnTo>
                  <a:lnTo>
                    <a:pt x="255" y="0"/>
                  </a:lnTo>
                  <a:lnTo>
                    <a:pt x="264" y="12"/>
                  </a:lnTo>
                  <a:lnTo>
                    <a:pt x="60" y="215"/>
                  </a:lnTo>
                  <a:lnTo>
                    <a:pt x="12" y="332"/>
                  </a:lnTo>
                  <a:close/>
                </a:path>
              </a:pathLst>
            </a:custGeom>
            <a:gradFill>
              <a:gsLst>
                <a:gs pos="0">
                  <a:schemeClr val="lt2"/>
                </a:gs>
                <a:gs pos="100000">
                  <a:srgbClr val="3B95DE"/>
                </a:gs>
              </a:gsLst>
              <a:lin ang="5400000" scaled="0"/>
            </a:gradFill>
            <a:ln>
              <a:noFill/>
            </a:ln>
          </p:spPr>
        </p:sp>
        <p:sp>
          <p:nvSpPr>
            <p:cNvPr id="106" name="Google Shape;106;p32"/>
            <p:cNvSpPr/>
            <p:nvPr/>
          </p:nvSpPr>
          <p:spPr>
            <a:xfrm>
              <a:off x="2147888"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2"/>
            <p:cNvSpPr/>
            <p:nvPr/>
          </p:nvSpPr>
          <p:spPr>
            <a:xfrm>
              <a:off x="504825" y="9525"/>
              <a:ext cx="233363" cy="5103813"/>
            </a:xfrm>
            <a:custGeom>
              <a:avLst/>
              <a:gdLst/>
              <a:ahLst/>
              <a:cxnLst/>
              <a:rect l="l" t="t" r="r" b="b"/>
              <a:pathLst>
                <a:path w="147" h="3215" extrusionOk="0">
                  <a:moveTo>
                    <a:pt x="132" y="3215"/>
                  </a:moveTo>
                  <a:lnTo>
                    <a:pt x="129" y="2754"/>
                  </a:lnTo>
                  <a:lnTo>
                    <a:pt x="0" y="1901"/>
                  </a:lnTo>
                  <a:lnTo>
                    <a:pt x="0" y="0"/>
                  </a:lnTo>
                  <a:lnTo>
                    <a:pt x="15" y="0"/>
                  </a:lnTo>
                  <a:lnTo>
                    <a:pt x="15" y="1898"/>
                  </a:lnTo>
                  <a:lnTo>
                    <a:pt x="144" y="2754"/>
                  </a:lnTo>
                  <a:lnTo>
                    <a:pt x="147" y="3215"/>
                  </a:lnTo>
                  <a:lnTo>
                    <a:pt x="132" y="3215"/>
                  </a:lnTo>
                  <a:close/>
                </a:path>
              </a:pathLst>
            </a:custGeom>
            <a:gradFill>
              <a:gsLst>
                <a:gs pos="0">
                  <a:schemeClr val="lt2"/>
                </a:gs>
                <a:gs pos="100000">
                  <a:srgbClr val="3B95DE"/>
                </a:gs>
              </a:gsLst>
              <a:lin ang="5400000" scaled="0"/>
            </a:gradFill>
            <a:ln>
              <a:noFill/>
            </a:ln>
          </p:spPr>
        </p:sp>
        <p:sp>
          <p:nvSpPr>
            <p:cNvPr id="108" name="Google Shape;108;p32"/>
            <p:cNvSpPr/>
            <p:nvPr/>
          </p:nvSpPr>
          <p:spPr>
            <a:xfrm>
              <a:off x="633413" y="5103813"/>
              <a:ext cx="185738" cy="185738"/>
            </a:xfrm>
            <a:custGeom>
              <a:avLst/>
              <a:gdLst/>
              <a:ahLst/>
              <a:cxnLst/>
              <a:rect l="l" t="t" r="r" b="b"/>
              <a:pathLst>
                <a:path w="39" h="39" extrusionOk="0">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32"/>
          <p:cNvSpPr txBox="1">
            <a:spLocks noGrp="1"/>
          </p:cNvSpPr>
          <p:nvPr>
            <p:ph type="ctrTitle"/>
          </p:nvPr>
        </p:nvSpPr>
        <p:spPr>
          <a:xfrm>
            <a:off x="1876424" y="1122363"/>
            <a:ext cx="8791575" cy="23876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4800"/>
              <a:buFont typeface="Twentieth Century"/>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0" name="Google Shape;110;p32"/>
          <p:cNvSpPr txBox="1">
            <a:spLocks noGrp="1"/>
          </p:cNvSpPr>
          <p:nvPr>
            <p:ph type="subTitle" idx="1"/>
          </p:nvPr>
        </p:nvSpPr>
        <p:spPr>
          <a:xfrm>
            <a:off x="1876424" y="3602038"/>
            <a:ext cx="8791575" cy="1655762"/>
          </a:xfrm>
          <a:prstGeom prst="rect">
            <a:avLst/>
          </a:prstGeom>
          <a:noFill/>
          <a:ln>
            <a:noFill/>
          </a:ln>
        </p:spPr>
        <p:txBody>
          <a:bodyPr spcFirstLastPara="1" wrap="square" lIns="91425" tIns="45700" rIns="91425" bIns="45700" anchor="t" anchorCtr="0">
            <a:normAutofit/>
          </a:bodyPr>
          <a:lstStyle>
            <a:lvl1pPr lvl="0" algn="l">
              <a:lnSpc>
                <a:spcPct val="120000"/>
              </a:lnSpc>
              <a:spcBef>
                <a:spcPts val="1000"/>
              </a:spcBef>
              <a:spcAft>
                <a:spcPts val="0"/>
              </a:spcAft>
              <a:buClr>
                <a:schemeClr val="lt2"/>
              </a:buClr>
              <a:buSzPts val="2500"/>
              <a:buNone/>
              <a:defRPr sz="2000" cap="none">
                <a:solidFill>
                  <a:schemeClr val="lt2"/>
                </a:solidFill>
              </a:defRPr>
            </a:lvl1pPr>
            <a:lvl2pPr lvl="1" algn="ctr">
              <a:lnSpc>
                <a:spcPct val="120000"/>
              </a:lnSpc>
              <a:spcBef>
                <a:spcPts val="500"/>
              </a:spcBef>
              <a:spcAft>
                <a:spcPts val="0"/>
              </a:spcAft>
              <a:buClr>
                <a:schemeClr val="lt1"/>
              </a:buClr>
              <a:buSzPts val="2500"/>
              <a:buNone/>
              <a:defRPr sz="2000"/>
            </a:lvl2pPr>
            <a:lvl3pPr lvl="2" algn="ctr">
              <a:lnSpc>
                <a:spcPct val="120000"/>
              </a:lnSpc>
              <a:spcBef>
                <a:spcPts val="500"/>
              </a:spcBef>
              <a:spcAft>
                <a:spcPts val="0"/>
              </a:spcAft>
              <a:buClr>
                <a:schemeClr val="lt1"/>
              </a:buClr>
              <a:buSzPts val="2250"/>
              <a:buNone/>
              <a:defRPr sz="1800"/>
            </a:lvl3pPr>
            <a:lvl4pPr lvl="3" algn="ctr">
              <a:lnSpc>
                <a:spcPct val="120000"/>
              </a:lnSpc>
              <a:spcBef>
                <a:spcPts val="500"/>
              </a:spcBef>
              <a:spcAft>
                <a:spcPts val="0"/>
              </a:spcAft>
              <a:buClr>
                <a:schemeClr val="lt1"/>
              </a:buClr>
              <a:buSzPts val="2000"/>
              <a:buNone/>
              <a:defRPr sz="1600"/>
            </a:lvl4pPr>
            <a:lvl5pPr lvl="4" algn="ctr">
              <a:lnSpc>
                <a:spcPct val="120000"/>
              </a:lnSpc>
              <a:spcBef>
                <a:spcPts val="500"/>
              </a:spcBef>
              <a:spcAft>
                <a:spcPts val="0"/>
              </a:spcAft>
              <a:buClr>
                <a:schemeClr val="lt1"/>
              </a:buClr>
              <a:buSzPts val="2000"/>
              <a:buNone/>
              <a:defRPr sz="1600"/>
            </a:lvl5pPr>
            <a:lvl6pPr lvl="5" algn="ctr">
              <a:lnSpc>
                <a:spcPct val="120000"/>
              </a:lnSpc>
              <a:spcBef>
                <a:spcPts val="500"/>
              </a:spcBef>
              <a:spcAft>
                <a:spcPts val="0"/>
              </a:spcAft>
              <a:buClr>
                <a:schemeClr val="lt1"/>
              </a:buClr>
              <a:buSzPts val="2000"/>
              <a:buNone/>
              <a:defRPr sz="1600"/>
            </a:lvl6pPr>
            <a:lvl7pPr lvl="6" algn="ctr">
              <a:lnSpc>
                <a:spcPct val="120000"/>
              </a:lnSpc>
              <a:spcBef>
                <a:spcPts val="500"/>
              </a:spcBef>
              <a:spcAft>
                <a:spcPts val="0"/>
              </a:spcAft>
              <a:buClr>
                <a:schemeClr val="lt1"/>
              </a:buClr>
              <a:buSzPts val="2000"/>
              <a:buNone/>
              <a:defRPr sz="1600"/>
            </a:lvl7pPr>
            <a:lvl8pPr lvl="7" algn="ctr">
              <a:lnSpc>
                <a:spcPct val="120000"/>
              </a:lnSpc>
              <a:spcBef>
                <a:spcPts val="500"/>
              </a:spcBef>
              <a:spcAft>
                <a:spcPts val="0"/>
              </a:spcAft>
              <a:buClr>
                <a:schemeClr val="lt1"/>
              </a:buClr>
              <a:buSzPts val="2000"/>
              <a:buNone/>
              <a:defRPr sz="1600"/>
            </a:lvl8pPr>
            <a:lvl9pPr lvl="8" algn="ctr">
              <a:lnSpc>
                <a:spcPct val="120000"/>
              </a:lnSpc>
              <a:spcBef>
                <a:spcPts val="500"/>
              </a:spcBef>
              <a:spcAft>
                <a:spcPts val="0"/>
              </a:spcAft>
              <a:buClr>
                <a:schemeClr val="lt1"/>
              </a:buClr>
              <a:buSzPts val="2000"/>
              <a:buNone/>
              <a:defRPr sz="1600"/>
            </a:lvl9pPr>
          </a:lstStyle>
          <a:p>
            <a:endParaRPr/>
          </a:p>
        </p:txBody>
      </p:sp>
      <p:sp>
        <p:nvSpPr>
          <p:cNvPr id="111" name="Google Shape;111;p32"/>
          <p:cNvSpPr txBox="1">
            <a:spLocks noGrp="1"/>
          </p:cNvSpPr>
          <p:nvPr>
            <p:ph type="dt" idx="10"/>
          </p:nvPr>
        </p:nvSpPr>
        <p:spPr>
          <a:xfrm>
            <a:off x="7077511" y="5410201"/>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2" name="Google Shape;112;p32"/>
          <p:cNvSpPr txBox="1">
            <a:spLocks noGrp="1"/>
          </p:cNvSpPr>
          <p:nvPr>
            <p:ph type="ftr" idx="11"/>
          </p:nvPr>
        </p:nvSpPr>
        <p:spPr>
          <a:xfrm>
            <a:off x="1876424" y="5410201"/>
            <a:ext cx="5124886"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32"/>
          <p:cNvSpPr txBox="1">
            <a:spLocks noGrp="1"/>
          </p:cNvSpPr>
          <p:nvPr>
            <p:ph type="sldNum" idx="12"/>
          </p:nvPr>
        </p:nvSpPr>
        <p:spPr>
          <a:xfrm>
            <a:off x="9896911" y="5410199"/>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69"/>
        <p:cNvGrpSpPr/>
        <p:nvPr/>
      </p:nvGrpSpPr>
      <p:grpSpPr>
        <a:xfrm>
          <a:off x="0" y="0"/>
          <a:ext cx="0" cy="0"/>
          <a:chOff x="0" y="0"/>
          <a:chExt cx="0" cy="0"/>
        </a:xfrm>
      </p:grpSpPr>
      <p:sp>
        <p:nvSpPr>
          <p:cNvPr id="170" name="Google Shape;170;p41"/>
          <p:cNvSpPr txBox="1">
            <a:spLocks noGrp="1"/>
          </p:cNvSpPr>
          <p:nvPr>
            <p:ph type="title"/>
          </p:nvPr>
        </p:nvSpPr>
        <p:spPr>
          <a:xfrm>
            <a:off x="1141413" y="609600"/>
            <a:ext cx="5934508" cy="163988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1" name="Google Shape;171;p41"/>
          <p:cNvSpPr>
            <a:spLocks noGrp="1"/>
          </p:cNvSpPr>
          <p:nvPr>
            <p:ph type="pic" idx="2"/>
          </p:nvPr>
        </p:nvSpPr>
        <p:spPr>
          <a:xfrm>
            <a:off x="7380721" y="609601"/>
            <a:ext cx="3666690" cy="5181599"/>
          </a:xfrm>
          <a:prstGeom prst="round2DiagRect">
            <a:avLst>
              <a:gd name="adj1" fmla="val 5608"/>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172" name="Google Shape;172;p41"/>
          <p:cNvSpPr txBox="1">
            <a:spLocks noGrp="1"/>
          </p:cNvSpPr>
          <p:nvPr>
            <p:ph type="body" idx="1"/>
          </p:nvPr>
        </p:nvSpPr>
        <p:spPr>
          <a:xfrm>
            <a:off x="1141410" y="2249486"/>
            <a:ext cx="5934511" cy="354171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73" name="Google Shape;173;p41"/>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4" name="Google Shape;174;p41"/>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5" name="Google Shape;175;p4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176"/>
        <p:cNvGrpSpPr/>
        <p:nvPr/>
      </p:nvGrpSpPr>
      <p:grpSpPr>
        <a:xfrm>
          <a:off x="0" y="0"/>
          <a:ext cx="0" cy="0"/>
          <a:chOff x="0" y="0"/>
          <a:chExt cx="0" cy="0"/>
        </a:xfrm>
      </p:grpSpPr>
      <p:sp>
        <p:nvSpPr>
          <p:cNvPr id="177" name="Google Shape;177;p42"/>
          <p:cNvSpPr txBox="1">
            <a:spLocks noGrp="1"/>
          </p:cNvSpPr>
          <p:nvPr>
            <p:ph type="title"/>
          </p:nvPr>
        </p:nvSpPr>
        <p:spPr>
          <a:xfrm>
            <a:off x="1141410" y="4304664"/>
            <a:ext cx="9912355"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8" name="Google Shape;178;p42"/>
          <p:cNvSpPr>
            <a:spLocks noGrp="1"/>
          </p:cNvSpPr>
          <p:nvPr>
            <p:ph type="pic" idx="2"/>
          </p:nvPr>
        </p:nvSpPr>
        <p:spPr>
          <a:xfrm>
            <a:off x="1141411" y="606426"/>
            <a:ext cx="9912354" cy="3299778"/>
          </a:xfrm>
          <a:prstGeom prst="round2DiagRect">
            <a:avLst>
              <a:gd name="adj1" fmla="val 4860"/>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179" name="Google Shape;179;p42"/>
          <p:cNvSpPr txBox="1">
            <a:spLocks noGrp="1"/>
          </p:cNvSpPr>
          <p:nvPr>
            <p:ph type="body" idx="1"/>
          </p:nvPr>
        </p:nvSpPr>
        <p:spPr>
          <a:xfrm>
            <a:off x="1141364" y="5124020"/>
            <a:ext cx="9910859" cy="682472"/>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80" name="Google Shape;180;p42"/>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1" name="Google Shape;181;p42"/>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2" name="Google Shape;182;p42"/>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183"/>
        <p:cNvGrpSpPr/>
        <p:nvPr/>
      </p:nvGrpSpPr>
      <p:grpSpPr>
        <a:xfrm>
          <a:off x="0" y="0"/>
          <a:ext cx="0" cy="0"/>
          <a:chOff x="0" y="0"/>
          <a:chExt cx="0" cy="0"/>
        </a:xfrm>
      </p:grpSpPr>
      <p:sp>
        <p:nvSpPr>
          <p:cNvPr id="184" name="Google Shape;184;p43"/>
          <p:cNvSpPr txBox="1">
            <a:spLocks noGrp="1"/>
          </p:cNvSpPr>
          <p:nvPr>
            <p:ph type="title"/>
          </p:nvPr>
        </p:nvSpPr>
        <p:spPr>
          <a:xfrm>
            <a:off x="1141456" y="609600"/>
            <a:ext cx="9905955" cy="3429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5" name="Google Shape;185;p43"/>
          <p:cNvSpPr txBox="1">
            <a:spLocks noGrp="1"/>
          </p:cNvSpPr>
          <p:nvPr>
            <p:ph type="body" idx="1"/>
          </p:nvPr>
        </p:nvSpPr>
        <p:spPr>
          <a:xfrm>
            <a:off x="1141410" y="4419599"/>
            <a:ext cx="9904459" cy="1371599"/>
          </a:xfrm>
          <a:prstGeom prst="rect">
            <a:avLst/>
          </a:prstGeom>
          <a:noFill/>
          <a:ln>
            <a:noFill/>
          </a:ln>
        </p:spPr>
        <p:txBody>
          <a:bodyPr spcFirstLastPara="1" wrap="square" lIns="91425" tIns="45700" rIns="91425" bIns="45700" anchor="ctr"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86" name="Google Shape;186;p43"/>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7" name="Google Shape;187;p43"/>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8" name="Google Shape;188;p43"/>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89"/>
        <p:cNvGrpSpPr/>
        <p:nvPr/>
      </p:nvGrpSpPr>
      <p:grpSpPr>
        <a:xfrm>
          <a:off x="0" y="0"/>
          <a:ext cx="0" cy="0"/>
          <a:chOff x="0" y="0"/>
          <a:chExt cx="0" cy="0"/>
        </a:xfrm>
      </p:grpSpPr>
      <p:sp>
        <p:nvSpPr>
          <p:cNvPr id="190" name="Google Shape;190;p44"/>
          <p:cNvSpPr txBox="1">
            <a:spLocks noGrp="1"/>
          </p:cNvSpPr>
          <p:nvPr>
            <p:ph type="title"/>
          </p:nvPr>
        </p:nvSpPr>
        <p:spPr>
          <a:xfrm>
            <a:off x="1446212" y="609599"/>
            <a:ext cx="9302752" cy="2748429"/>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1" name="Google Shape;191;p44"/>
          <p:cNvSpPr txBox="1">
            <a:spLocks noGrp="1"/>
          </p:cNvSpPr>
          <p:nvPr>
            <p:ph type="body" idx="1"/>
          </p:nvPr>
        </p:nvSpPr>
        <p:spPr>
          <a:xfrm>
            <a:off x="1720644" y="3365557"/>
            <a:ext cx="8752299" cy="548968"/>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92" name="Google Shape;192;p44"/>
          <p:cNvSpPr txBox="1">
            <a:spLocks noGrp="1"/>
          </p:cNvSpPr>
          <p:nvPr>
            <p:ph type="body" idx="2"/>
          </p:nvPr>
        </p:nvSpPr>
        <p:spPr>
          <a:xfrm>
            <a:off x="1141411" y="4309919"/>
            <a:ext cx="9906002" cy="1489496"/>
          </a:xfrm>
          <a:prstGeom prst="rect">
            <a:avLst/>
          </a:prstGeom>
          <a:noFill/>
          <a:ln>
            <a:noFill/>
          </a:ln>
        </p:spPr>
        <p:txBody>
          <a:bodyPr spcFirstLastPara="1" wrap="square" lIns="91425" tIns="45700" rIns="91425" bIns="45700" anchor="ctr"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93" name="Google Shape;193;p44"/>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4" name="Google Shape;194;p44"/>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5" name="Google Shape;195;p44"/>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96" name="Google Shape;196;p44"/>
          <p:cNvSpPr txBox="1"/>
          <p:nvPr/>
        </p:nvSpPr>
        <p:spPr>
          <a:xfrm>
            <a:off x="903512" y="732394"/>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Twentieth Century"/>
              <a:buNone/>
            </a:pPr>
            <a:r>
              <a:rPr lang="en-US" sz="8000" b="0" cap="none">
                <a:solidFill>
                  <a:schemeClr val="lt1"/>
                </a:solidFill>
                <a:latin typeface="Twentieth Century"/>
                <a:ea typeface="Twentieth Century"/>
                <a:cs typeface="Twentieth Century"/>
                <a:sym typeface="Twentieth Century"/>
              </a:rPr>
              <a:t>“</a:t>
            </a:r>
            <a:endParaRPr/>
          </a:p>
        </p:txBody>
      </p:sp>
      <p:sp>
        <p:nvSpPr>
          <p:cNvPr id="197" name="Google Shape;197;p44"/>
          <p:cNvSpPr txBox="1"/>
          <p:nvPr/>
        </p:nvSpPr>
        <p:spPr>
          <a:xfrm>
            <a:off x="10537370" y="2764972"/>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Twentieth Century"/>
              <a:buNone/>
            </a:pPr>
            <a:r>
              <a:rPr lang="en-US" sz="8000" b="0" cap="none">
                <a:solidFill>
                  <a:schemeClr val="lt1"/>
                </a:solidFill>
                <a:latin typeface="Twentieth Century"/>
                <a:ea typeface="Twentieth Century"/>
                <a:cs typeface="Twentieth Century"/>
                <a:sym typeface="Twentieth Century"/>
              </a:rPr>
              <a:t>”</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98"/>
        <p:cNvGrpSpPr/>
        <p:nvPr/>
      </p:nvGrpSpPr>
      <p:grpSpPr>
        <a:xfrm>
          <a:off x="0" y="0"/>
          <a:ext cx="0" cy="0"/>
          <a:chOff x="0" y="0"/>
          <a:chExt cx="0" cy="0"/>
        </a:xfrm>
      </p:grpSpPr>
      <p:sp>
        <p:nvSpPr>
          <p:cNvPr id="199" name="Google Shape;199;p45"/>
          <p:cNvSpPr txBox="1">
            <a:spLocks noGrp="1"/>
          </p:cNvSpPr>
          <p:nvPr>
            <p:ph type="title"/>
          </p:nvPr>
        </p:nvSpPr>
        <p:spPr>
          <a:xfrm>
            <a:off x="1141410" y="2134041"/>
            <a:ext cx="9906001"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0" name="Google Shape;200;p45"/>
          <p:cNvSpPr txBox="1">
            <a:spLocks noGrp="1"/>
          </p:cNvSpPr>
          <p:nvPr>
            <p:ph type="body" idx="1"/>
          </p:nvPr>
        </p:nvSpPr>
        <p:spPr>
          <a:xfrm>
            <a:off x="1141364" y="4657655"/>
            <a:ext cx="9904505" cy="114064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201" name="Google Shape;201;p45"/>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2" name="Google Shape;202;p45"/>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3" name="Google Shape;203;p45"/>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204"/>
        <p:cNvGrpSpPr/>
        <p:nvPr/>
      </p:nvGrpSpPr>
      <p:grpSpPr>
        <a:xfrm>
          <a:off x="0" y="0"/>
          <a:ext cx="0" cy="0"/>
          <a:chOff x="0" y="0"/>
          <a:chExt cx="0" cy="0"/>
        </a:xfrm>
      </p:grpSpPr>
      <p:sp>
        <p:nvSpPr>
          <p:cNvPr id="205" name="Google Shape;205;p46"/>
          <p:cNvSpPr txBox="1">
            <a:spLocks noGrp="1"/>
          </p:cNvSpPr>
          <p:nvPr>
            <p:ph type="title"/>
          </p:nvPr>
        </p:nvSpPr>
        <p:spPr>
          <a:xfrm>
            <a:off x="1141411" y="609600"/>
            <a:ext cx="9905999" cy="1905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6" name="Google Shape;206;p46"/>
          <p:cNvSpPr txBox="1">
            <a:spLocks noGrp="1"/>
          </p:cNvSpPr>
          <p:nvPr>
            <p:ph type="body" idx="1"/>
          </p:nvPr>
        </p:nvSpPr>
        <p:spPr>
          <a:xfrm>
            <a:off x="1141413" y="4404596"/>
            <a:ext cx="319524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07" name="Google Shape;207;p46"/>
          <p:cNvSpPr>
            <a:spLocks noGrp="1"/>
          </p:cNvSpPr>
          <p:nvPr>
            <p:ph type="pic" idx="2"/>
          </p:nvPr>
        </p:nvSpPr>
        <p:spPr>
          <a:xfrm>
            <a:off x="1141413" y="2666998"/>
            <a:ext cx="3195240"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208" name="Google Shape;208;p46"/>
          <p:cNvSpPr txBox="1">
            <a:spLocks noGrp="1"/>
          </p:cNvSpPr>
          <p:nvPr>
            <p:ph type="body" idx="3"/>
          </p:nvPr>
        </p:nvSpPr>
        <p:spPr>
          <a:xfrm>
            <a:off x="1141413" y="4980858"/>
            <a:ext cx="3195240" cy="817843"/>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09" name="Google Shape;209;p46"/>
          <p:cNvSpPr txBox="1">
            <a:spLocks noGrp="1"/>
          </p:cNvSpPr>
          <p:nvPr>
            <p:ph type="body" idx="4"/>
          </p:nvPr>
        </p:nvSpPr>
        <p:spPr>
          <a:xfrm>
            <a:off x="4489053" y="4404596"/>
            <a:ext cx="320040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10" name="Google Shape;210;p46"/>
          <p:cNvSpPr>
            <a:spLocks noGrp="1"/>
          </p:cNvSpPr>
          <p:nvPr>
            <p:ph type="pic" idx="5"/>
          </p:nvPr>
        </p:nvSpPr>
        <p:spPr>
          <a:xfrm>
            <a:off x="4489053" y="2666998"/>
            <a:ext cx="3198940"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211" name="Google Shape;211;p46"/>
          <p:cNvSpPr txBox="1">
            <a:spLocks noGrp="1"/>
          </p:cNvSpPr>
          <p:nvPr>
            <p:ph type="body" idx="6"/>
          </p:nvPr>
        </p:nvSpPr>
        <p:spPr>
          <a:xfrm>
            <a:off x="4487593" y="4980857"/>
            <a:ext cx="3200400" cy="810342"/>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12" name="Google Shape;212;p46"/>
          <p:cNvSpPr txBox="1">
            <a:spLocks noGrp="1"/>
          </p:cNvSpPr>
          <p:nvPr>
            <p:ph type="body" idx="7"/>
          </p:nvPr>
        </p:nvSpPr>
        <p:spPr>
          <a:xfrm>
            <a:off x="7852567" y="4404595"/>
            <a:ext cx="3190741"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13" name="Google Shape;213;p46"/>
          <p:cNvSpPr>
            <a:spLocks noGrp="1"/>
          </p:cNvSpPr>
          <p:nvPr>
            <p:ph type="pic" idx="8"/>
          </p:nvPr>
        </p:nvSpPr>
        <p:spPr>
          <a:xfrm>
            <a:off x="7852442" y="2666998"/>
            <a:ext cx="3194969"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214" name="Google Shape;214;p46"/>
          <p:cNvSpPr txBox="1">
            <a:spLocks noGrp="1"/>
          </p:cNvSpPr>
          <p:nvPr>
            <p:ph type="body" idx="9"/>
          </p:nvPr>
        </p:nvSpPr>
        <p:spPr>
          <a:xfrm>
            <a:off x="7852442" y="4980854"/>
            <a:ext cx="3194968" cy="810345"/>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15" name="Google Shape;215;p46"/>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6" name="Google Shape;216;p46"/>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7" name="Google Shape;217;p46"/>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8"/>
        <p:cNvGrpSpPr/>
        <p:nvPr/>
      </p:nvGrpSpPr>
      <p:grpSpPr>
        <a:xfrm>
          <a:off x="0" y="0"/>
          <a:ext cx="0" cy="0"/>
          <a:chOff x="0" y="0"/>
          <a:chExt cx="0" cy="0"/>
        </a:xfrm>
      </p:grpSpPr>
      <p:sp>
        <p:nvSpPr>
          <p:cNvPr id="219" name="Google Shape;219;p47"/>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0" name="Google Shape;220;p47"/>
          <p:cNvSpPr txBox="1">
            <a:spLocks noGrp="1"/>
          </p:cNvSpPr>
          <p:nvPr>
            <p:ph type="body" idx="1"/>
          </p:nvPr>
        </p:nvSpPr>
        <p:spPr>
          <a:xfrm rot="5400000">
            <a:off x="4323555" y="-932655"/>
            <a:ext cx="3541714" cy="9905999"/>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221" name="Google Shape;221;p47"/>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2" name="Google Shape;222;p47"/>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3" name="Google Shape;223;p47"/>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24"/>
        <p:cNvGrpSpPr/>
        <p:nvPr/>
      </p:nvGrpSpPr>
      <p:grpSpPr>
        <a:xfrm>
          <a:off x="0" y="0"/>
          <a:ext cx="0" cy="0"/>
          <a:chOff x="0" y="0"/>
          <a:chExt cx="0" cy="0"/>
        </a:xfrm>
      </p:grpSpPr>
      <p:sp>
        <p:nvSpPr>
          <p:cNvPr id="225" name="Google Shape;225;p48"/>
          <p:cNvSpPr txBox="1">
            <a:spLocks noGrp="1"/>
          </p:cNvSpPr>
          <p:nvPr>
            <p:ph type="title"/>
          </p:nvPr>
        </p:nvSpPr>
        <p:spPr>
          <a:xfrm rot="5400000">
            <a:off x="7454105" y="2197894"/>
            <a:ext cx="5181601" cy="200501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6" name="Google Shape;226;p48"/>
          <p:cNvSpPr txBox="1">
            <a:spLocks noGrp="1"/>
          </p:cNvSpPr>
          <p:nvPr>
            <p:ph type="body" idx="1"/>
          </p:nvPr>
        </p:nvSpPr>
        <p:spPr>
          <a:xfrm rot="5400000">
            <a:off x="2424905" y="-673895"/>
            <a:ext cx="5181601" cy="7748590"/>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227" name="Google Shape;227;p48"/>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8" name="Google Shape;228;p48"/>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9" name="Google Shape;229;p48"/>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4"/>
        <p:cNvGrpSpPr/>
        <p:nvPr/>
      </p:nvGrpSpPr>
      <p:grpSpPr>
        <a:xfrm>
          <a:off x="0" y="0"/>
          <a:ext cx="0" cy="0"/>
          <a:chOff x="0" y="0"/>
          <a:chExt cx="0" cy="0"/>
        </a:xfrm>
      </p:grpSpPr>
      <p:sp>
        <p:nvSpPr>
          <p:cNvPr id="115" name="Google Shape;115;p33"/>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6" name="Google Shape;116;p33"/>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17" name="Google Shape;117;p33"/>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8" name="Google Shape;118;p33"/>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p33"/>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20"/>
        <p:cNvGrpSpPr/>
        <p:nvPr/>
      </p:nvGrpSpPr>
      <p:grpSpPr>
        <a:xfrm>
          <a:off x="0" y="0"/>
          <a:ext cx="0" cy="0"/>
          <a:chOff x="0" y="0"/>
          <a:chExt cx="0" cy="0"/>
        </a:xfrm>
      </p:grpSpPr>
      <p:sp>
        <p:nvSpPr>
          <p:cNvPr id="121" name="Google Shape;121;p34"/>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2" name="Google Shape;122;p34"/>
          <p:cNvSpPr txBox="1">
            <a:spLocks noGrp="1"/>
          </p:cNvSpPr>
          <p:nvPr>
            <p:ph type="body" idx="1"/>
          </p:nvPr>
        </p:nvSpPr>
        <p:spPr>
          <a:xfrm>
            <a:off x="1141410" y="2674463"/>
            <a:ext cx="3196899"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23" name="Google Shape;123;p34"/>
          <p:cNvSpPr txBox="1">
            <a:spLocks noGrp="1"/>
          </p:cNvSpPr>
          <p:nvPr>
            <p:ph type="body" idx="2"/>
          </p:nvPr>
        </p:nvSpPr>
        <p:spPr>
          <a:xfrm>
            <a:off x="1127918" y="3360263"/>
            <a:ext cx="3208735"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124" name="Google Shape;124;p34"/>
          <p:cNvSpPr txBox="1">
            <a:spLocks noGrp="1"/>
          </p:cNvSpPr>
          <p:nvPr>
            <p:ph type="body" idx="3"/>
          </p:nvPr>
        </p:nvSpPr>
        <p:spPr>
          <a:xfrm>
            <a:off x="4514766" y="2677635"/>
            <a:ext cx="3184385"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25" name="Google Shape;125;p34"/>
          <p:cNvSpPr txBox="1">
            <a:spLocks noGrp="1"/>
          </p:cNvSpPr>
          <p:nvPr>
            <p:ph type="body" idx="4"/>
          </p:nvPr>
        </p:nvSpPr>
        <p:spPr>
          <a:xfrm>
            <a:off x="4504213" y="3363435"/>
            <a:ext cx="3195830"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126" name="Google Shape;126;p34"/>
          <p:cNvSpPr txBox="1">
            <a:spLocks noGrp="1"/>
          </p:cNvSpPr>
          <p:nvPr>
            <p:ph type="body" idx="5"/>
          </p:nvPr>
        </p:nvSpPr>
        <p:spPr>
          <a:xfrm>
            <a:off x="7852442" y="2674463"/>
            <a:ext cx="3194968"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27" name="Google Shape;127;p34"/>
          <p:cNvSpPr txBox="1">
            <a:spLocks noGrp="1"/>
          </p:cNvSpPr>
          <p:nvPr>
            <p:ph type="body" idx="6"/>
          </p:nvPr>
        </p:nvSpPr>
        <p:spPr>
          <a:xfrm>
            <a:off x="7852442" y="3360263"/>
            <a:ext cx="3194968"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128" name="Google Shape;128;p34"/>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34"/>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0" name="Google Shape;130;p34"/>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1"/>
        <p:cNvGrpSpPr/>
        <p:nvPr/>
      </p:nvGrpSpPr>
      <p:grpSpPr>
        <a:xfrm>
          <a:off x="0" y="0"/>
          <a:ext cx="0" cy="0"/>
          <a:chOff x="0" y="0"/>
          <a:chExt cx="0" cy="0"/>
        </a:xfrm>
      </p:grpSpPr>
      <p:sp>
        <p:nvSpPr>
          <p:cNvPr id="132" name="Google Shape;132;p35"/>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p35"/>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35"/>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5"/>
        <p:cNvGrpSpPr/>
        <p:nvPr/>
      </p:nvGrpSpPr>
      <p:grpSpPr>
        <a:xfrm>
          <a:off x="0" y="0"/>
          <a:ext cx="0" cy="0"/>
          <a:chOff x="0" y="0"/>
          <a:chExt cx="0" cy="0"/>
        </a:xfrm>
      </p:grpSpPr>
      <p:sp>
        <p:nvSpPr>
          <p:cNvPr id="136" name="Google Shape;136;p36"/>
          <p:cNvSpPr txBox="1">
            <a:spLocks noGrp="1"/>
          </p:cNvSpPr>
          <p:nvPr>
            <p:ph type="title"/>
          </p:nvPr>
        </p:nvSpPr>
        <p:spPr>
          <a:xfrm>
            <a:off x="1141411" y="1419226"/>
            <a:ext cx="99060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7" name="Google Shape;137;p36"/>
          <p:cNvSpPr txBox="1">
            <a:spLocks noGrp="1"/>
          </p:cNvSpPr>
          <p:nvPr>
            <p:ph type="body" idx="1"/>
          </p:nvPr>
        </p:nvSpPr>
        <p:spPr>
          <a:xfrm>
            <a:off x="1141411" y="4424362"/>
            <a:ext cx="9906000" cy="137477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250"/>
              <a:buNone/>
              <a:defRPr sz="1800" cap="none">
                <a:solidFill>
                  <a:schemeClr val="lt1"/>
                </a:solidFill>
              </a:defRPr>
            </a:lvl1pPr>
            <a:lvl2pPr marL="914400" lvl="1" indent="-228600" algn="l">
              <a:lnSpc>
                <a:spcPct val="120000"/>
              </a:lnSpc>
              <a:spcBef>
                <a:spcPts val="500"/>
              </a:spcBef>
              <a:spcAft>
                <a:spcPts val="0"/>
              </a:spcAft>
              <a:buClr>
                <a:schemeClr val="lt1"/>
              </a:buClr>
              <a:buSzPts val="2250"/>
              <a:buNone/>
              <a:defRPr sz="1800">
                <a:solidFill>
                  <a:schemeClr val="lt1"/>
                </a:solidFill>
              </a:defRPr>
            </a:lvl2pPr>
            <a:lvl3pPr marL="1371600" lvl="2" indent="-228600" algn="l">
              <a:lnSpc>
                <a:spcPct val="120000"/>
              </a:lnSpc>
              <a:spcBef>
                <a:spcPts val="500"/>
              </a:spcBef>
              <a:spcAft>
                <a:spcPts val="0"/>
              </a:spcAft>
              <a:buClr>
                <a:schemeClr val="lt1"/>
              </a:buClr>
              <a:buSzPts val="2250"/>
              <a:buNone/>
              <a:defRPr sz="1800">
                <a:solidFill>
                  <a:schemeClr val="lt1"/>
                </a:solidFill>
              </a:defRPr>
            </a:lvl3pPr>
            <a:lvl4pPr marL="1828800" lvl="3" indent="-228600" algn="l">
              <a:lnSpc>
                <a:spcPct val="120000"/>
              </a:lnSpc>
              <a:spcBef>
                <a:spcPts val="500"/>
              </a:spcBef>
              <a:spcAft>
                <a:spcPts val="0"/>
              </a:spcAft>
              <a:buClr>
                <a:schemeClr val="lt1"/>
              </a:buClr>
              <a:buSzPts val="2000"/>
              <a:buNone/>
              <a:defRPr sz="1600">
                <a:solidFill>
                  <a:schemeClr val="lt1"/>
                </a:solidFill>
              </a:defRPr>
            </a:lvl4pPr>
            <a:lvl5pPr marL="2286000" lvl="4" indent="-228600" algn="l">
              <a:lnSpc>
                <a:spcPct val="120000"/>
              </a:lnSpc>
              <a:spcBef>
                <a:spcPts val="500"/>
              </a:spcBef>
              <a:spcAft>
                <a:spcPts val="0"/>
              </a:spcAft>
              <a:buClr>
                <a:schemeClr val="lt1"/>
              </a:buClr>
              <a:buSzPts val="2000"/>
              <a:buNone/>
              <a:defRPr sz="1600">
                <a:solidFill>
                  <a:schemeClr val="lt1"/>
                </a:solidFill>
              </a:defRPr>
            </a:lvl5pPr>
            <a:lvl6pPr marL="2743200" lvl="5" indent="-228600" algn="l">
              <a:lnSpc>
                <a:spcPct val="120000"/>
              </a:lnSpc>
              <a:spcBef>
                <a:spcPts val="500"/>
              </a:spcBef>
              <a:spcAft>
                <a:spcPts val="0"/>
              </a:spcAft>
              <a:buClr>
                <a:schemeClr val="lt1"/>
              </a:buClr>
              <a:buSzPts val="2000"/>
              <a:buNone/>
              <a:defRPr sz="1600">
                <a:solidFill>
                  <a:schemeClr val="lt1"/>
                </a:solidFill>
              </a:defRPr>
            </a:lvl6pPr>
            <a:lvl7pPr marL="3200400" lvl="6" indent="-228600" algn="l">
              <a:lnSpc>
                <a:spcPct val="120000"/>
              </a:lnSpc>
              <a:spcBef>
                <a:spcPts val="500"/>
              </a:spcBef>
              <a:spcAft>
                <a:spcPts val="0"/>
              </a:spcAft>
              <a:buClr>
                <a:schemeClr val="lt1"/>
              </a:buClr>
              <a:buSzPts val="2000"/>
              <a:buNone/>
              <a:defRPr sz="1600">
                <a:solidFill>
                  <a:schemeClr val="lt1"/>
                </a:solidFill>
              </a:defRPr>
            </a:lvl7pPr>
            <a:lvl8pPr marL="3657600" lvl="7" indent="-228600" algn="l">
              <a:lnSpc>
                <a:spcPct val="120000"/>
              </a:lnSpc>
              <a:spcBef>
                <a:spcPts val="500"/>
              </a:spcBef>
              <a:spcAft>
                <a:spcPts val="0"/>
              </a:spcAft>
              <a:buClr>
                <a:schemeClr val="lt1"/>
              </a:buClr>
              <a:buSzPts val="2000"/>
              <a:buNone/>
              <a:defRPr sz="1600">
                <a:solidFill>
                  <a:schemeClr val="lt1"/>
                </a:solidFill>
              </a:defRPr>
            </a:lvl8pPr>
            <a:lvl9pPr marL="4114800" lvl="8" indent="-228600" algn="l">
              <a:lnSpc>
                <a:spcPct val="120000"/>
              </a:lnSpc>
              <a:spcBef>
                <a:spcPts val="500"/>
              </a:spcBef>
              <a:spcAft>
                <a:spcPts val="0"/>
              </a:spcAft>
              <a:buClr>
                <a:schemeClr val="lt1"/>
              </a:buClr>
              <a:buSzPts val="2000"/>
              <a:buNone/>
              <a:defRPr sz="1600">
                <a:solidFill>
                  <a:schemeClr val="lt1"/>
                </a:solidFill>
              </a:defRPr>
            </a:lvl9pPr>
          </a:lstStyle>
          <a:p>
            <a:endParaRPr/>
          </a:p>
        </p:txBody>
      </p:sp>
      <p:sp>
        <p:nvSpPr>
          <p:cNvPr id="138" name="Google Shape;138;p36"/>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9" name="Google Shape;139;p36"/>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0" name="Google Shape;140;p36"/>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41"/>
        <p:cNvGrpSpPr/>
        <p:nvPr/>
      </p:nvGrpSpPr>
      <p:grpSpPr>
        <a:xfrm>
          <a:off x="0" y="0"/>
          <a:ext cx="0" cy="0"/>
          <a:chOff x="0" y="0"/>
          <a:chExt cx="0" cy="0"/>
        </a:xfrm>
      </p:grpSpPr>
      <p:sp>
        <p:nvSpPr>
          <p:cNvPr id="142" name="Google Shape;142;p37"/>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3" name="Google Shape;143;p37"/>
          <p:cNvSpPr txBox="1">
            <a:spLocks noGrp="1"/>
          </p:cNvSpPr>
          <p:nvPr>
            <p:ph type="body" idx="1"/>
          </p:nvPr>
        </p:nvSpPr>
        <p:spPr>
          <a:xfrm>
            <a:off x="1141410" y="2249486"/>
            <a:ext cx="4878389"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44" name="Google Shape;144;p37"/>
          <p:cNvSpPr txBox="1">
            <a:spLocks noGrp="1"/>
          </p:cNvSpPr>
          <p:nvPr>
            <p:ph type="body" idx="2"/>
          </p:nvPr>
        </p:nvSpPr>
        <p:spPr>
          <a:xfrm>
            <a:off x="6172200" y="2249486"/>
            <a:ext cx="4875211"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45" name="Google Shape;145;p37"/>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6" name="Google Shape;146;p37"/>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7" name="Google Shape;147;p37"/>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48"/>
        <p:cNvGrpSpPr/>
        <p:nvPr/>
      </p:nvGrpSpPr>
      <p:grpSpPr>
        <a:xfrm>
          <a:off x="0" y="0"/>
          <a:ext cx="0" cy="0"/>
          <a:chOff x="0" y="0"/>
          <a:chExt cx="0" cy="0"/>
        </a:xfrm>
      </p:grpSpPr>
      <p:sp>
        <p:nvSpPr>
          <p:cNvPr id="149" name="Google Shape;149;p38"/>
          <p:cNvSpPr txBox="1">
            <a:spLocks noGrp="1"/>
          </p:cNvSpPr>
          <p:nvPr>
            <p:ph type="title"/>
          </p:nvPr>
        </p:nvSpPr>
        <p:spPr>
          <a:xfrm>
            <a:off x="1141411" y="619126"/>
            <a:ext cx="9906000" cy="147796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0" name="Google Shape;150;p38"/>
          <p:cNvSpPr txBox="1">
            <a:spLocks noGrp="1"/>
          </p:cNvSpPr>
          <p:nvPr>
            <p:ph type="body" idx="1"/>
          </p:nvPr>
        </p:nvSpPr>
        <p:spPr>
          <a:xfrm>
            <a:off x="1370019" y="2249486"/>
            <a:ext cx="4649783"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51" name="Google Shape;151;p38"/>
          <p:cNvSpPr txBox="1">
            <a:spLocks noGrp="1"/>
          </p:cNvSpPr>
          <p:nvPr>
            <p:ph type="body" idx="2"/>
          </p:nvPr>
        </p:nvSpPr>
        <p:spPr>
          <a:xfrm>
            <a:off x="1141410" y="3073397"/>
            <a:ext cx="4878391" cy="2717801"/>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52" name="Google Shape;152;p38"/>
          <p:cNvSpPr txBox="1">
            <a:spLocks noGrp="1"/>
          </p:cNvSpPr>
          <p:nvPr>
            <p:ph type="body" idx="3"/>
          </p:nvPr>
        </p:nvSpPr>
        <p:spPr>
          <a:xfrm>
            <a:off x="6400808" y="2249485"/>
            <a:ext cx="4646602"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53" name="Google Shape;153;p38"/>
          <p:cNvSpPr txBox="1">
            <a:spLocks noGrp="1"/>
          </p:cNvSpPr>
          <p:nvPr>
            <p:ph type="body" idx="4"/>
          </p:nvPr>
        </p:nvSpPr>
        <p:spPr>
          <a:xfrm>
            <a:off x="6172200" y="3073397"/>
            <a:ext cx="4875210" cy="2717801"/>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54" name="Google Shape;154;p38"/>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5" name="Google Shape;155;p38"/>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6" name="Google Shape;156;p38"/>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7"/>
        <p:cNvGrpSpPr/>
        <p:nvPr/>
      </p:nvGrpSpPr>
      <p:grpSpPr>
        <a:xfrm>
          <a:off x="0" y="0"/>
          <a:ext cx="0" cy="0"/>
          <a:chOff x="0" y="0"/>
          <a:chExt cx="0" cy="0"/>
        </a:xfrm>
      </p:grpSpPr>
      <p:sp>
        <p:nvSpPr>
          <p:cNvPr id="158" name="Google Shape;158;p39"/>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9" name="Google Shape;159;p39"/>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0" name="Google Shape;160;p39"/>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1" name="Google Shape;161;p39"/>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62"/>
        <p:cNvGrpSpPr/>
        <p:nvPr/>
      </p:nvGrpSpPr>
      <p:grpSpPr>
        <a:xfrm>
          <a:off x="0" y="0"/>
          <a:ext cx="0" cy="0"/>
          <a:chOff x="0" y="0"/>
          <a:chExt cx="0" cy="0"/>
        </a:xfrm>
      </p:grpSpPr>
      <p:sp>
        <p:nvSpPr>
          <p:cNvPr id="163" name="Google Shape;163;p40"/>
          <p:cNvSpPr txBox="1">
            <a:spLocks noGrp="1"/>
          </p:cNvSpPr>
          <p:nvPr>
            <p:ph type="title"/>
          </p:nvPr>
        </p:nvSpPr>
        <p:spPr>
          <a:xfrm>
            <a:off x="1146705" y="609601"/>
            <a:ext cx="3856037" cy="163988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4" name="Google Shape;164;p40"/>
          <p:cNvSpPr txBox="1">
            <a:spLocks noGrp="1"/>
          </p:cNvSpPr>
          <p:nvPr>
            <p:ph type="body" idx="1"/>
          </p:nvPr>
        </p:nvSpPr>
        <p:spPr>
          <a:xfrm>
            <a:off x="5156200" y="592666"/>
            <a:ext cx="5891209" cy="5198534"/>
          </a:xfrm>
          <a:prstGeom prst="rect">
            <a:avLst/>
          </a:prstGeom>
          <a:noFill/>
          <a:ln>
            <a:noFill/>
          </a:ln>
        </p:spPr>
        <p:txBody>
          <a:bodyPr spcFirstLastPara="1" wrap="square" lIns="91425" tIns="45700" rIns="91425" bIns="45700" anchor="ctr"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65" name="Google Shape;165;p40"/>
          <p:cNvSpPr txBox="1">
            <a:spLocks noGrp="1"/>
          </p:cNvSpPr>
          <p:nvPr>
            <p:ph type="body" idx="2"/>
          </p:nvPr>
        </p:nvSpPr>
        <p:spPr>
          <a:xfrm>
            <a:off x="1146705" y="2249486"/>
            <a:ext cx="3856037" cy="354171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66" name="Google Shape;166;p40"/>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7" name="Google Shape;167;p40"/>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8" name="Google Shape;168;p40"/>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5"/>
        <p:cNvGrpSpPr/>
        <p:nvPr/>
      </p:nvGrpSpPr>
      <p:grpSpPr>
        <a:xfrm>
          <a:off x="0" y="0"/>
          <a:ext cx="0" cy="0"/>
          <a:chOff x="0" y="0"/>
          <a:chExt cx="0" cy="0"/>
        </a:xfrm>
      </p:grpSpPr>
      <p:pic>
        <p:nvPicPr>
          <p:cNvPr id="6" name="Google Shape;6;p31" descr="\\DROBO-FS\QuickDrops\JB\PPTX NG\Droplets\LightingOverlay.png"/>
          <p:cNvPicPr preferRelativeResize="0"/>
          <p:nvPr/>
        </p:nvPicPr>
        <p:blipFill rotWithShape="1">
          <a:blip r:embed="rId20">
            <a:alphaModFix amt="30000"/>
          </a:blip>
          <a:srcRect/>
          <a:stretch/>
        </p:blipFill>
        <p:spPr>
          <a:xfrm>
            <a:off x="0" y="-1"/>
            <a:ext cx="12192003" cy="6858001"/>
          </a:xfrm>
          <a:prstGeom prst="rect">
            <a:avLst/>
          </a:prstGeom>
          <a:noFill/>
          <a:ln>
            <a:noFill/>
          </a:ln>
        </p:spPr>
      </p:pic>
      <p:grpSp>
        <p:nvGrpSpPr>
          <p:cNvPr id="7" name="Google Shape;7;p31"/>
          <p:cNvGrpSpPr/>
          <p:nvPr/>
        </p:nvGrpSpPr>
        <p:grpSpPr>
          <a:xfrm>
            <a:off x="-14288" y="0"/>
            <a:ext cx="12053888" cy="6858001"/>
            <a:chOff x="-14288" y="0"/>
            <a:chExt cx="12053888" cy="6858001"/>
          </a:xfrm>
        </p:grpSpPr>
        <p:grpSp>
          <p:nvGrpSpPr>
            <p:cNvPr id="8" name="Google Shape;8;p31"/>
            <p:cNvGrpSpPr/>
            <p:nvPr/>
          </p:nvGrpSpPr>
          <p:grpSpPr>
            <a:xfrm>
              <a:off x="-14288" y="0"/>
              <a:ext cx="1220788" cy="6858001"/>
              <a:chOff x="-14288" y="0"/>
              <a:chExt cx="1220788" cy="6858001"/>
            </a:xfrm>
          </p:grpSpPr>
          <p:sp>
            <p:nvSpPr>
              <p:cNvPr id="9" name="Google Shape;9;p31"/>
              <p:cNvSpPr/>
              <p:nvPr/>
            </p:nvSpPr>
            <p:spPr>
              <a:xfrm>
                <a:off x="114300" y="4763"/>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31"/>
              <p:cNvSpPr/>
              <p:nvPr/>
            </p:nvSpPr>
            <p:spPr>
              <a:xfrm>
                <a:off x="33337"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31"/>
              <p:cNvSpPr/>
              <p:nvPr/>
            </p:nvSpPr>
            <p:spPr>
              <a:xfrm>
                <a:off x="28575"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31"/>
              <p:cNvSpPr/>
              <p:nvPr/>
            </p:nvSpPr>
            <p:spPr>
              <a:xfrm>
                <a:off x="200025" y="4763"/>
                <a:ext cx="369888" cy="1811338"/>
              </a:xfrm>
              <a:custGeom>
                <a:avLst/>
                <a:gdLst/>
                <a:ahLst/>
                <a:cxnLst/>
                <a:rect l="l" t="t" r="r" b="b"/>
                <a:pathLst>
                  <a:path w="233" h="1141" extrusionOk="0">
                    <a:moveTo>
                      <a:pt x="218" y="1141"/>
                    </a:moveTo>
                    <a:lnTo>
                      <a:pt x="0" y="626"/>
                    </a:lnTo>
                    <a:lnTo>
                      <a:pt x="0" y="0"/>
                    </a:lnTo>
                    <a:lnTo>
                      <a:pt x="15" y="0"/>
                    </a:lnTo>
                    <a:lnTo>
                      <a:pt x="15" y="623"/>
                    </a:lnTo>
                    <a:lnTo>
                      <a:pt x="233" y="1135"/>
                    </a:lnTo>
                    <a:lnTo>
                      <a:pt x="218" y="1141"/>
                    </a:lnTo>
                    <a:close/>
                  </a:path>
                </a:pathLst>
              </a:custGeom>
              <a:gradFill>
                <a:gsLst>
                  <a:gs pos="0">
                    <a:schemeClr val="lt2"/>
                  </a:gs>
                  <a:gs pos="100000">
                    <a:srgbClr val="3B95DE"/>
                  </a:gs>
                </a:gsLst>
                <a:lin ang="5400000" scaled="0"/>
              </a:gradFill>
              <a:ln>
                <a:noFill/>
              </a:ln>
            </p:spPr>
          </p:sp>
          <p:sp>
            <p:nvSpPr>
              <p:cNvPr id="13" name="Google Shape;13;p31"/>
              <p:cNvSpPr/>
              <p:nvPr/>
            </p:nvSpPr>
            <p:spPr>
              <a:xfrm>
                <a:off x="503237"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1"/>
              <p:cNvSpPr/>
              <p:nvPr/>
            </p:nvSpPr>
            <p:spPr>
              <a:xfrm>
                <a:off x="285750" y="4763"/>
                <a:ext cx="369888" cy="1430338"/>
              </a:xfrm>
              <a:custGeom>
                <a:avLst/>
                <a:gdLst/>
                <a:ahLst/>
                <a:cxnLst/>
                <a:rect l="l" t="t" r="r" b="b"/>
                <a:pathLst>
                  <a:path w="233" h="901" extrusionOk="0">
                    <a:moveTo>
                      <a:pt x="221" y="901"/>
                    </a:moveTo>
                    <a:lnTo>
                      <a:pt x="0" y="383"/>
                    </a:lnTo>
                    <a:lnTo>
                      <a:pt x="0" y="0"/>
                    </a:lnTo>
                    <a:lnTo>
                      <a:pt x="18" y="0"/>
                    </a:lnTo>
                    <a:lnTo>
                      <a:pt x="18" y="380"/>
                    </a:lnTo>
                    <a:lnTo>
                      <a:pt x="233" y="895"/>
                    </a:lnTo>
                    <a:lnTo>
                      <a:pt x="221" y="901"/>
                    </a:lnTo>
                    <a:close/>
                  </a:path>
                </a:pathLst>
              </a:custGeom>
              <a:gradFill>
                <a:gsLst>
                  <a:gs pos="0">
                    <a:schemeClr val="lt2"/>
                  </a:gs>
                  <a:gs pos="100000">
                    <a:srgbClr val="3B95DE"/>
                  </a:gs>
                </a:gsLst>
                <a:lin ang="5400000" scaled="0"/>
              </a:gradFill>
              <a:ln>
                <a:noFill/>
              </a:ln>
            </p:spPr>
          </p:sp>
          <p:sp>
            <p:nvSpPr>
              <p:cNvPr id="15" name="Google Shape;15;p31"/>
              <p:cNvSpPr/>
              <p:nvPr/>
            </p:nvSpPr>
            <p:spPr>
              <a:xfrm>
                <a:off x="546100"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16" name="Google Shape;16;p31"/>
              <p:cNvSpPr/>
              <p:nvPr/>
            </p:nvSpPr>
            <p:spPr>
              <a:xfrm>
                <a:off x="588962"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1"/>
              <p:cNvSpPr/>
              <p:nvPr/>
            </p:nvSpPr>
            <p:spPr>
              <a:xfrm>
                <a:off x="588962"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1"/>
              <p:cNvSpPr/>
              <p:nvPr/>
            </p:nvSpPr>
            <p:spPr>
              <a:xfrm>
                <a:off x="641350" y="0"/>
                <a:ext cx="422275" cy="527050"/>
              </a:xfrm>
              <a:custGeom>
                <a:avLst/>
                <a:gdLst/>
                <a:ahLst/>
                <a:cxnLst/>
                <a:rect l="l" t="t" r="r" b="b"/>
                <a:pathLst>
                  <a:path w="266" h="332" extrusionOk="0">
                    <a:moveTo>
                      <a:pt x="257" y="332"/>
                    </a:moveTo>
                    <a:lnTo>
                      <a:pt x="48" y="123"/>
                    </a:lnTo>
                    <a:lnTo>
                      <a:pt x="0" y="6"/>
                    </a:lnTo>
                    <a:lnTo>
                      <a:pt x="15" y="0"/>
                    </a:lnTo>
                    <a:lnTo>
                      <a:pt x="63" y="114"/>
                    </a:lnTo>
                    <a:lnTo>
                      <a:pt x="266" y="320"/>
                    </a:lnTo>
                    <a:lnTo>
                      <a:pt x="257" y="332"/>
                    </a:lnTo>
                    <a:close/>
                  </a:path>
                </a:pathLst>
              </a:custGeom>
              <a:gradFill>
                <a:gsLst>
                  <a:gs pos="0">
                    <a:schemeClr val="lt2"/>
                  </a:gs>
                  <a:gs pos="100000">
                    <a:srgbClr val="3B95DE"/>
                  </a:gs>
                </a:gsLst>
                <a:lin ang="5400000" scaled="0"/>
              </a:gradFill>
              <a:ln>
                <a:noFill/>
              </a:ln>
            </p:spPr>
          </p:sp>
          <p:sp>
            <p:nvSpPr>
              <p:cNvPr id="19" name="Google Shape;19;p31"/>
              <p:cNvSpPr/>
              <p:nvPr/>
            </p:nvSpPr>
            <p:spPr>
              <a:xfrm>
                <a:off x="1020762"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0;p31"/>
              <p:cNvCxnSpPr/>
              <p:nvPr/>
            </p:nvCxnSpPr>
            <p:spPr>
              <a:xfrm>
                <a:off x="-4763" y="9525"/>
                <a:ext cx="0" cy="0"/>
              </a:xfrm>
              <a:prstGeom prst="straightConnector1">
                <a:avLst/>
              </a:prstGeom>
              <a:gradFill>
                <a:gsLst>
                  <a:gs pos="0">
                    <a:schemeClr val="lt2"/>
                  </a:gs>
                  <a:gs pos="100000">
                    <a:srgbClr val="3B95DE"/>
                  </a:gs>
                </a:gsLst>
                <a:lin ang="5400000" scaled="0"/>
              </a:gradFill>
              <a:ln w="9525" cap="flat" cmpd="sng">
                <a:solidFill>
                  <a:srgbClr val="FFFFFF"/>
                </a:solidFill>
                <a:prstDash val="solid"/>
                <a:miter lim="800000"/>
                <a:headEnd type="none" w="med" len="med"/>
                <a:tailEnd type="none" w="med" len="med"/>
              </a:ln>
            </p:spPr>
          </p:cxnSp>
          <p:sp>
            <p:nvSpPr>
              <p:cNvPr id="21" name="Google Shape;21;p31"/>
              <p:cNvSpPr/>
              <p:nvPr/>
            </p:nvSpPr>
            <p:spPr>
              <a:xfrm>
                <a:off x="9525" y="1801813"/>
                <a:ext cx="123825" cy="127000"/>
              </a:xfrm>
              <a:custGeom>
                <a:avLst/>
                <a:gdLst/>
                <a:ahLst/>
                <a:cxnLst/>
                <a:rect l="l" t="t" r="r" b="b"/>
                <a:pathLst>
                  <a:path w="78" h="80" extrusionOk="0">
                    <a:moveTo>
                      <a:pt x="6" y="80"/>
                    </a:moveTo>
                    <a:lnTo>
                      <a:pt x="0" y="71"/>
                    </a:lnTo>
                    <a:lnTo>
                      <a:pt x="69" y="0"/>
                    </a:lnTo>
                    <a:lnTo>
                      <a:pt x="78" y="9"/>
                    </a:lnTo>
                    <a:lnTo>
                      <a:pt x="6" y="80"/>
                    </a:lnTo>
                    <a:close/>
                  </a:path>
                </a:pathLst>
              </a:custGeom>
              <a:gradFill>
                <a:gsLst>
                  <a:gs pos="0">
                    <a:schemeClr val="lt2"/>
                  </a:gs>
                  <a:gs pos="100000">
                    <a:srgbClr val="3B95DE"/>
                  </a:gs>
                </a:gsLst>
                <a:lin ang="5400000" scaled="0"/>
              </a:gradFill>
              <a:ln>
                <a:noFill/>
              </a:ln>
            </p:spPr>
          </p:sp>
          <p:sp>
            <p:nvSpPr>
              <p:cNvPr id="22" name="Google Shape;22;p31"/>
              <p:cNvSpPr/>
              <p:nvPr/>
            </p:nvSpPr>
            <p:spPr>
              <a:xfrm>
                <a:off x="-9525" y="3549650"/>
                <a:ext cx="147638" cy="481013"/>
              </a:xfrm>
              <a:custGeom>
                <a:avLst/>
                <a:gdLst/>
                <a:ahLst/>
                <a:cxnLst/>
                <a:rect l="l" t="t" r="r" b="b"/>
                <a:pathLst>
                  <a:path w="93" h="303" extrusionOk="0">
                    <a:moveTo>
                      <a:pt x="93" y="303"/>
                    </a:moveTo>
                    <a:lnTo>
                      <a:pt x="78" y="303"/>
                    </a:lnTo>
                    <a:lnTo>
                      <a:pt x="78" y="78"/>
                    </a:lnTo>
                    <a:lnTo>
                      <a:pt x="0" y="12"/>
                    </a:lnTo>
                    <a:lnTo>
                      <a:pt x="12" y="0"/>
                    </a:lnTo>
                    <a:lnTo>
                      <a:pt x="93" y="69"/>
                    </a:lnTo>
                    <a:lnTo>
                      <a:pt x="93" y="303"/>
                    </a:lnTo>
                    <a:close/>
                  </a:path>
                </a:pathLst>
              </a:custGeom>
              <a:gradFill>
                <a:gsLst>
                  <a:gs pos="0">
                    <a:schemeClr val="lt2"/>
                  </a:gs>
                  <a:gs pos="100000">
                    <a:srgbClr val="3B95DE"/>
                  </a:gs>
                </a:gsLst>
                <a:lin ang="5400000" scaled="0"/>
              </a:gradFill>
              <a:ln>
                <a:noFill/>
              </a:ln>
            </p:spPr>
          </p:sp>
          <p:sp>
            <p:nvSpPr>
              <p:cNvPr id="23" name="Google Shape;23;p31"/>
              <p:cNvSpPr/>
              <p:nvPr/>
            </p:nvSpPr>
            <p:spPr>
              <a:xfrm>
                <a:off x="128587"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24" name="Google Shape;24;p31"/>
              <p:cNvSpPr/>
              <p:nvPr/>
            </p:nvSpPr>
            <p:spPr>
              <a:xfrm>
                <a:off x="204787" y="1849438"/>
                <a:ext cx="114300" cy="107950"/>
              </a:xfrm>
              <a:custGeom>
                <a:avLst/>
                <a:gdLst/>
                <a:ahLst/>
                <a:cxnLst/>
                <a:rect l="l" t="t" r="r" b="b"/>
                <a:pathLst>
                  <a:path w="24" h="23" extrusionOk="0">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1"/>
              <p:cNvSpPr/>
              <p:nvPr/>
            </p:nvSpPr>
            <p:spPr>
              <a:xfrm>
                <a:off x="133350" y="4662488"/>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1"/>
              <p:cNvSpPr/>
              <p:nvPr/>
            </p:nvSpPr>
            <p:spPr>
              <a:xfrm>
                <a:off x="223837" y="5041900"/>
                <a:ext cx="369888" cy="1801813"/>
              </a:xfrm>
              <a:custGeom>
                <a:avLst/>
                <a:gdLst/>
                <a:ahLst/>
                <a:cxnLst/>
                <a:rect l="l" t="t" r="r" b="b"/>
                <a:pathLst>
                  <a:path w="233" h="1135" extrusionOk="0">
                    <a:moveTo>
                      <a:pt x="15" y="1135"/>
                    </a:moveTo>
                    <a:lnTo>
                      <a:pt x="0" y="1135"/>
                    </a:lnTo>
                    <a:lnTo>
                      <a:pt x="0" y="515"/>
                    </a:lnTo>
                    <a:lnTo>
                      <a:pt x="0" y="512"/>
                    </a:lnTo>
                    <a:lnTo>
                      <a:pt x="218" y="0"/>
                    </a:lnTo>
                    <a:lnTo>
                      <a:pt x="233" y="6"/>
                    </a:lnTo>
                    <a:lnTo>
                      <a:pt x="15" y="518"/>
                    </a:lnTo>
                    <a:lnTo>
                      <a:pt x="15" y="1135"/>
                    </a:lnTo>
                    <a:close/>
                  </a:path>
                </a:pathLst>
              </a:custGeom>
              <a:gradFill>
                <a:gsLst>
                  <a:gs pos="0">
                    <a:schemeClr val="lt2"/>
                  </a:gs>
                  <a:gs pos="100000">
                    <a:srgbClr val="3B95DE"/>
                  </a:gs>
                </a:gsLst>
                <a:lin ang="5400000" scaled="0"/>
              </a:gradFill>
              <a:ln>
                <a:noFill/>
              </a:ln>
            </p:spPr>
          </p:sp>
          <p:sp>
            <p:nvSpPr>
              <p:cNvPr id="27" name="Google Shape;27;p31"/>
              <p:cNvSpPr/>
              <p:nvPr/>
            </p:nvSpPr>
            <p:spPr>
              <a:xfrm>
                <a:off x="52387"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1"/>
              <p:cNvSpPr/>
              <p:nvPr/>
            </p:nvSpPr>
            <p:spPr>
              <a:xfrm>
                <a:off x="-14288" y="5627688"/>
                <a:ext cx="85725" cy="1216025"/>
              </a:xfrm>
              <a:custGeom>
                <a:avLst/>
                <a:gdLst/>
                <a:ahLst/>
                <a:cxnLst/>
                <a:rect l="l" t="t" r="r" b="b"/>
                <a:pathLst>
                  <a:path w="54" h="766" extrusionOk="0">
                    <a:moveTo>
                      <a:pt x="54" y="766"/>
                    </a:moveTo>
                    <a:lnTo>
                      <a:pt x="36" y="766"/>
                    </a:lnTo>
                    <a:lnTo>
                      <a:pt x="36" y="149"/>
                    </a:lnTo>
                    <a:lnTo>
                      <a:pt x="0" y="3"/>
                    </a:lnTo>
                    <a:lnTo>
                      <a:pt x="18" y="0"/>
                    </a:lnTo>
                    <a:lnTo>
                      <a:pt x="54" y="146"/>
                    </a:lnTo>
                    <a:lnTo>
                      <a:pt x="54" y="766"/>
                    </a:lnTo>
                    <a:close/>
                  </a:path>
                </a:pathLst>
              </a:custGeom>
              <a:gradFill>
                <a:gsLst>
                  <a:gs pos="0">
                    <a:schemeClr val="lt2"/>
                  </a:gs>
                  <a:gs pos="100000">
                    <a:srgbClr val="3B95DE"/>
                  </a:gs>
                </a:gsLst>
                <a:lin ang="5400000" scaled="0"/>
              </a:gradFill>
              <a:ln>
                <a:noFill/>
              </a:ln>
            </p:spPr>
          </p:sp>
          <p:sp>
            <p:nvSpPr>
              <p:cNvPr id="29" name="Google Shape;29;p31"/>
              <p:cNvSpPr/>
              <p:nvPr/>
            </p:nvSpPr>
            <p:spPr>
              <a:xfrm>
                <a:off x="527050"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1"/>
              <p:cNvSpPr/>
              <p:nvPr/>
            </p:nvSpPr>
            <p:spPr>
              <a:xfrm>
                <a:off x="309562" y="5422900"/>
                <a:ext cx="374650" cy="1425575"/>
              </a:xfrm>
              <a:custGeom>
                <a:avLst/>
                <a:gdLst/>
                <a:ahLst/>
                <a:cxnLst/>
                <a:rect l="l" t="t" r="r" b="b"/>
                <a:pathLst>
                  <a:path w="236" h="898" extrusionOk="0">
                    <a:moveTo>
                      <a:pt x="18" y="898"/>
                    </a:moveTo>
                    <a:lnTo>
                      <a:pt x="0" y="898"/>
                    </a:lnTo>
                    <a:lnTo>
                      <a:pt x="0" y="515"/>
                    </a:lnTo>
                    <a:lnTo>
                      <a:pt x="3" y="512"/>
                    </a:lnTo>
                    <a:lnTo>
                      <a:pt x="221" y="0"/>
                    </a:lnTo>
                    <a:lnTo>
                      <a:pt x="236" y="6"/>
                    </a:lnTo>
                    <a:lnTo>
                      <a:pt x="18" y="518"/>
                    </a:lnTo>
                    <a:lnTo>
                      <a:pt x="18" y="898"/>
                    </a:lnTo>
                    <a:close/>
                  </a:path>
                </a:pathLst>
              </a:custGeom>
              <a:gradFill>
                <a:gsLst>
                  <a:gs pos="0">
                    <a:schemeClr val="lt2"/>
                  </a:gs>
                  <a:gs pos="100000">
                    <a:srgbClr val="3B95DE"/>
                  </a:gs>
                </a:gsLst>
                <a:lin ang="5400000" scaled="0"/>
              </a:gradFill>
              <a:ln>
                <a:noFill/>
              </a:ln>
            </p:spPr>
          </p:sp>
          <p:sp>
            <p:nvSpPr>
              <p:cNvPr id="31" name="Google Shape;31;p31"/>
              <p:cNvSpPr/>
              <p:nvPr/>
            </p:nvSpPr>
            <p:spPr>
              <a:xfrm>
                <a:off x="569912"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32" name="Google Shape;32;p31"/>
              <p:cNvSpPr/>
              <p:nvPr/>
            </p:nvSpPr>
            <p:spPr>
              <a:xfrm>
                <a:off x="612775"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1"/>
              <p:cNvSpPr/>
              <p:nvPr/>
            </p:nvSpPr>
            <p:spPr>
              <a:xfrm>
                <a:off x="612775"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1"/>
              <p:cNvSpPr/>
              <p:nvPr/>
            </p:nvSpPr>
            <p:spPr>
              <a:xfrm>
                <a:off x="669925" y="6330950"/>
                <a:ext cx="417513" cy="517525"/>
              </a:xfrm>
              <a:custGeom>
                <a:avLst/>
                <a:gdLst/>
                <a:ahLst/>
                <a:cxnLst/>
                <a:rect l="l" t="t" r="r" b="b"/>
                <a:pathLst>
                  <a:path w="263" h="326" extrusionOk="0">
                    <a:moveTo>
                      <a:pt x="15" y="326"/>
                    </a:moveTo>
                    <a:lnTo>
                      <a:pt x="0" y="320"/>
                    </a:lnTo>
                    <a:lnTo>
                      <a:pt x="45" y="206"/>
                    </a:lnTo>
                    <a:lnTo>
                      <a:pt x="48" y="206"/>
                    </a:lnTo>
                    <a:lnTo>
                      <a:pt x="254" y="0"/>
                    </a:lnTo>
                    <a:lnTo>
                      <a:pt x="263" y="12"/>
                    </a:lnTo>
                    <a:lnTo>
                      <a:pt x="60" y="215"/>
                    </a:lnTo>
                    <a:lnTo>
                      <a:pt x="15" y="326"/>
                    </a:lnTo>
                    <a:close/>
                  </a:path>
                </a:pathLst>
              </a:custGeom>
              <a:gradFill>
                <a:gsLst>
                  <a:gs pos="0">
                    <a:schemeClr val="lt2"/>
                  </a:gs>
                  <a:gs pos="100000">
                    <a:srgbClr val="3B95DE"/>
                  </a:gs>
                </a:gsLst>
                <a:lin ang="5400000" scaled="0"/>
              </a:gradFill>
              <a:ln>
                <a:noFill/>
              </a:ln>
            </p:spPr>
          </p:sp>
          <p:sp>
            <p:nvSpPr>
              <p:cNvPr id="35" name="Google Shape;35;p31"/>
              <p:cNvSpPr/>
              <p:nvPr/>
            </p:nvSpPr>
            <p:spPr>
              <a:xfrm>
                <a:off x="1049337"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31"/>
            <p:cNvGrpSpPr/>
            <p:nvPr/>
          </p:nvGrpSpPr>
          <p:grpSpPr>
            <a:xfrm>
              <a:off x="11364912" y="0"/>
              <a:ext cx="674688" cy="6848476"/>
              <a:chOff x="11364912" y="0"/>
              <a:chExt cx="674688" cy="6848476"/>
            </a:xfrm>
          </p:grpSpPr>
          <p:sp>
            <p:nvSpPr>
              <p:cNvPr id="37" name="Google Shape;37;p31"/>
              <p:cNvSpPr/>
              <p:nvPr/>
            </p:nvSpPr>
            <p:spPr>
              <a:xfrm>
                <a:off x="11483975" y="0"/>
                <a:ext cx="417513" cy="512763"/>
              </a:xfrm>
              <a:custGeom>
                <a:avLst/>
                <a:gdLst/>
                <a:ahLst/>
                <a:cxnLst/>
                <a:rect l="l" t="t" r="r" b="b"/>
                <a:pathLst>
                  <a:path w="263" h="323" extrusionOk="0">
                    <a:moveTo>
                      <a:pt x="12" y="323"/>
                    </a:moveTo>
                    <a:lnTo>
                      <a:pt x="0" y="314"/>
                    </a:lnTo>
                    <a:lnTo>
                      <a:pt x="203" y="108"/>
                    </a:lnTo>
                    <a:lnTo>
                      <a:pt x="248" y="0"/>
                    </a:lnTo>
                    <a:lnTo>
                      <a:pt x="263" y="6"/>
                    </a:lnTo>
                    <a:lnTo>
                      <a:pt x="218" y="117"/>
                    </a:lnTo>
                    <a:lnTo>
                      <a:pt x="218" y="117"/>
                    </a:lnTo>
                    <a:lnTo>
                      <a:pt x="12" y="323"/>
                    </a:lnTo>
                    <a:close/>
                  </a:path>
                </a:pathLst>
              </a:custGeom>
              <a:gradFill>
                <a:gsLst>
                  <a:gs pos="0">
                    <a:srgbClr val="82FFFF">
                      <a:alpha val="80000"/>
                    </a:srgbClr>
                  </a:gs>
                  <a:gs pos="100000">
                    <a:srgbClr val="3B95DE">
                      <a:alpha val="60000"/>
                    </a:srgbClr>
                  </a:gs>
                </a:gsLst>
                <a:lin ang="5400000" scaled="0"/>
              </a:gradFill>
              <a:ln>
                <a:noFill/>
              </a:ln>
            </p:spPr>
          </p:sp>
          <p:sp>
            <p:nvSpPr>
              <p:cNvPr id="38" name="Google Shape;38;p31"/>
              <p:cNvSpPr/>
              <p:nvPr/>
            </p:nvSpPr>
            <p:spPr>
              <a:xfrm>
                <a:off x="11364912" y="474663"/>
                <a:ext cx="157163" cy="152400"/>
              </a:xfrm>
              <a:custGeom>
                <a:avLst/>
                <a:gdLst/>
                <a:ahLst/>
                <a:cxnLst/>
                <a:rect l="l" t="t" r="r" b="b"/>
                <a:pathLst>
                  <a:path w="33" h="32" extrusionOk="0">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1"/>
              <p:cNvSpPr/>
              <p:nvPr/>
            </p:nvSpPr>
            <p:spPr>
              <a:xfrm>
                <a:off x="11631612" y="1539875"/>
                <a:ext cx="188913"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1"/>
              <p:cNvSpPr/>
              <p:nvPr/>
            </p:nvSpPr>
            <p:spPr>
              <a:xfrm>
                <a:off x="11531600" y="5694363"/>
                <a:ext cx="298450" cy="1154113"/>
              </a:xfrm>
              <a:custGeom>
                <a:avLst/>
                <a:gdLst/>
                <a:ahLst/>
                <a:cxnLst/>
                <a:rect l="l" t="t" r="r" b="b"/>
                <a:pathLst>
                  <a:path w="188" h="727" extrusionOk="0">
                    <a:moveTo>
                      <a:pt x="15" y="727"/>
                    </a:moveTo>
                    <a:lnTo>
                      <a:pt x="0" y="727"/>
                    </a:lnTo>
                    <a:lnTo>
                      <a:pt x="0" y="407"/>
                    </a:lnTo>
                    <a:lnTo>
                      <a:pt x="0" y="407"/>
                    </a:lnTo>
                    <a:lnTo>
                      <a:pt x="176" y="0"/>
                    </a:lnTo>
                    <a:lnTo>
                      <a:pt x="188" y="6"/>
                    </a:lnTo>
                    <a:lnTo>
                      <a:pt x="15" y="410"/>
                    </a:lnTo>
                    <a:lnTo>
                      <a:pt x="15" y="727"/>
                    </a:lnTo>
                    <a:close/>
                  </a:path>
                </a:pathLst>
              </a:custGeom>
              <a:gradFill>
                <a:gsLst>
                  <a:gs pos="0">
                    <a:srgbClr val="82FFFF">
                      <a:alpha val="80000"/>
                    </a:srgbClr>
                  </a:gs>
                  <a:gs pos="100000">
                    <a:srgbClr val="3B95DE">
                      <a:alpha val="60000"/>
                    </a:srgbClr>
                  </a:gs>
                </a:gsLst>
                <a:lin ang="5400000" scaled="0"/>
              </a:gradFill>
              <a:ln>
                <a:noFill/>
              </a:ln>
            </p:spPr>
          </p:sp>
          <p:sp>
            <p:nvSpPr>
              <p:cNvPr id="41" name="Google Shape;41;p31"/>
              <p:cNvSpPr/>
              <p:nvPr/>
            </p:nvSpPr>
            <p:spPr>
              <a:xfrm>
                <a:off x="11772900" y="5551488"/>
                <a:ext cx="157163" cy="155575"/>
              </a:xfrm>
              <a:custGeom>
                <a:avLst/>
                <a:gdLst/>
                <a:ahLst/>
                <a:cxnLst/>
                <a:rect l="l" t="t" r="r" b="b"/>
                <a:pathLst>
                  <a:path w="33" h="33" extrusionOk="0">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1"/>
              <p:cNvSpPr/>
              <p:nvPr/>
            </p:nvSpPr>
            <p:spPr>
              <a:xfrm>
                <a:off x="11710987" y="4763"/>
                <a:ext cx="304800" cy="1544638"/>
              </a:xfrm>
              <a:custGeom>
                <a:avLst/>
                <a:gdLst/>
                <a:ahLst/>
                <a:cxnLst/>
                <a:rect l="l" t="t" r="r" b="b"/>
                <a:pathLst>
                  <a:path w="192" h="973" extrusionOk="0">
                    <a:moveTo>
                      <a:pt x="15" y="973"/>
                    </a:moveTo>
                    <a:lnTo>
                      <a:pt x="0" y="973"/>
                    </a:lnTo>
                    <a:lnTo>
                      <a:pt x="0" y="790"/>
                    </a:lnTo>
                    <a:lnTo>
                      <a:pt x="174" y="614"/>
                    </a:lnTo>
                    <a:lnTo>
                      <a:pt x="174" y="0"/>
                    </a:lnTo>
                    <a:lnTo>
                      <a:pt x="192" y="0"/>
                    </a:lnTo>
                    <a:lnTo>
                      <a:pt x="192" y="620"/>
                    </a:lnTo>
                    <a:lnTo>
                      <a:pt x="15" y="796"/>
                    </a:lnTo>
                    <a:lnTo>
                      <a:pt x="15" y="973"/>
                    </a:lnTo>
                    <a:close/>
                  </a:path>
                </a:pathLst>
              </a:custGeom>
              <a:gradFill>
                <a:gsLst>
                  <a:gs pos="0">
                    <a:srgbClr val="82FFFF">
                      <a:alpha val="80000"/>
                    </a:srgbClr>
                  </a:gs>
                  <a:gs pos="100000">
                    <a:srgbClr val="3B95DE">
                      <a:alpha val="60000"/>
                    </a:srgbClr>
                  </a:gs>
                </a:gsLst>
                <a:lin ang="5400000" scaled="0"/>
              </a:gradFill>
              <a:ln>
                <a:noFill/>
              </a:ln>
            </p:spPr>
          </p:sp>
          <p:sp>
            <p:nvSpPr>
              <p:cNvPr id="43" name="Google Shape;43;p31"/>
              <p:cNvSpPr/>
              <p:nvPr/>
            </p:nvSpPr>
            <p:spPr>
              <a:xfrm>
                <a:off x="11636375" y="4867275"/>
                <a:ext cx="188913"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1"/>
              <p:cNvSpPr/>
              <p:nvPr/>
            </p:nvSpPr>
            <p:spPr>
              <a:xfrm>
                <a:off x="11441112" y="5046663"/>
                <a:ext cx="307975" cy="1801813"/>
              </a:xfrm>
              <a:custGeom>
                <a:avLst/>
                <a:gdLst/>
                <a:ahLst/>
                <a:cxnLst/>
                <a:rect l="l" t="t" r="r" b="b"/>
                <a:pathLst>
                  <a:path w="194" h="1135" extrusionOk="0">
                    <a:moveTo>
                      <a:pt x="18" y="1135"/>
                    </a:moveTo>
                    <a:lnTo>
                      <a:pt x="0" y="1135"/>
                    </a:lnTo>
                    <a:lnTo>
                      <a:pt x="0" y="354"/>
                    </a:lnTo>
                    <a:lnTo>
                      <a:pt x="176" y="177"/>
                    </a:lnTo>
                    <a:lnTo>
                      <a:pt x="176" y="0"/>
                    </a:lnTo>
                    <a:lnTo>
                      <a:pt x="194" y="0"/>
                    </a:lnTo>
                    <a:lnTo>
                      <a:pt x="194" y="183"/>
                    </a:lnTo>
                    <a:lnTo>
                      <a:pt x="18" y="360"/>
                    </a:lnTo>
                    <a:lnTo>
                      <a:pt x="18" y="1135"/>
                    </a:lnTo>
                    <a:close/>
                  </a:path>
                </a:pathLst>
              </a:custGeom>
              <a:gradFill>
                <a:gsLst>
                  <a:gs pos="0">
                    <a:srgbClr val="82FFFF">
                      <a:alpha val="80000"/>
                    </a:srgbClr>
                  </a:gs>
                  <a:gs pos="100000">
                    <a:srgbClr val="3B95DE">
                      <a:alpha val="60000"/>
                    </a:srgbClr>
                  </a:gs>
                </a:gsLst>
                <a:lin ang="5400000" scaled="0"/>
              </a:gradFill>
              <a:ln>
                <a:noFill/>
              </a:ln>
            </p:spPr>
          </p:sp>
          <p:sp>
            <p:nvSpPr>
              <p:cNvPr id="45" name="Google Shape;45;p31"/>
              <p:cNvSpPr/>
              <p:nvPr/>
            </p:nvSpPr>
            <p:spPr>
              <a:xfrm>
                <a:off x="11849100" y="64166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1"/>
              <p:cNvSpPr/>
              <p:nvPr/>
            </p:nvSpPr>
            <p:spPr>
              <a:xfrm>
                <a:off x="11939587" y="6596063"/>
                <a:ext cx="23813" cy="252413"/>
              </a:xfrm>
              <a:prstGeom prst="rect">
                <a:avLst/>
              </a:pr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 name="Google Shape;47;p31"/>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3600"/>
              <a:buFont typeface="Twentieth Century"/>
              <a:buNone/>
              <a:defRPr sz="3600" b="0" i="0" u="none" strike="noStrike" cap="none">
                <a:solidFill>
                  <a:schemeClr val="lt1"/>
                </a:solidFill>
                <a:latin typeface="Twentieth Century"/>
                <a:ea typeface="Twentieth Century"/>
                <a:cs typeface="Twentieth Century"/>
                <a:sym typeface="Twentieth Centur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8" name="Google Shape;48;p31"/>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rmAutofit/>
          </a:bodyPr>
          <a:lstStyle>
            <a:lvl1pPr marL="457200" marR="0" lvl="0" indent="-419100" algn="l" rtl="0">
              <a:lnSpc>
                <a:spcPct val="120000"/>
              </a:lnSpc>
              <a:spcBef>
                <a:spcPts val="1000"/>
              </a:spcBef>
              <a:spcAft>
                <a:spcPts val="0"/>
              </a:spcAft>
              <a:buClr>
                <a:schemeClr val="lt1"/>
              </a:buClr>
              <a:buSzPts val="3000"/>
              <a:buFont typeface="Arial"/>
              <a:buChar char="•"/>
              <a:defRPr sz="2400" b="0" i="0" u="none" strike="noStrike" cap="none">
                <a:solidFill>
                  <a:schemeClr val="lt1"/>
                </a:solidFill>
                <a:latin typeface="Twentieth Century"/>
                <a:ea typeface="Twentieth Century"/>
                <a:cs typeface="Twentieth Century"/>
                <a:sym typeface="Twentieth Century"/>
              </a:defRPr>
            </a:lvl1pPr>
            <a:lvl2pPr marL="914400" marR="0" lvl="1" indent="-387350"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Twentieth Century"/>
                <a:ea typeface="Twentieth Century"/>
                <a:cs typeface="Twentieth Century"/>
                <a:sym typeface="Twentieth Century"/>
              </a:defRPr>
            </a:lvl2pPr>
            <a:lvl3pPr marL="1371600" marR="0" lvl="2" indent="-371475"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Twentieth Century"/>
                <a:ea typeface="Twentieth Century"/>
                <a:cs typeface="Twentieth Century"/>
                <a:sym typeface="Twentieth Century"/>
              </a:defRPr>
            </a:lvl3pPr>
            <a:lvl4pPr marL="1828800" marR="0" lvl="3"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4pPr>
            <a:lvl5pPr marL="2286000" marR="0" lvl="4"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5pPr>
            <a:lvl6pPr marL="2743200" marR="0" lvl="5"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6pPr>
            <a:lvl7pPr marL="3200400" marR="0" lvl="6"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7pPr>
            <a:lvl8pPr marL="3657600" marR="0" lvl="7"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8pPr>
            <a:lvl9pPr marL="4114800" marR="0" lvl="8"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49" name="Google Shape;49;p31"/>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b="0" i="0" u="none" strike="noStrike" cap="none">
                <a:solidFill>
                  <a:schemeClr val="lt1"/>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50" name="Google Shape;50;p31"/>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b="0" i="0" u="none" strike="noStrike" cap="none">
                <a:solidFill>
                  <a:schemeClr val="lt1"/>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51" name="Google Shape;51;p3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1pPr>
            <a:lvl2pPr marL="0" marR="0" lvl="1"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2pPr>
            <a:lvl3pPr marL="0" marR="0" lvl="2"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3pPr>
            <a:lvl4pPr marL="0" marR="0" lvl="3"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4pPr>
            <a:lvl5pPr marL="0" marR="0" lvl="4"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5pPr>
            <a:lvl6pPr marL="0" marR="0" lvl="5"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6pPr>
            <a:lvl7pPr marL="0" marR="0" lvl="6"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7pPr>
            <a:lvl8pPr marL="0" marR="0" lvl="7"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8pPr>
            <a:lvl9pPr marL="0" marR="0" lvl="8"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comments" Target="../comments/commen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8" Type="http://schemas.openxmlformats.org/officeDocument/2006/relationships/image" Target="../media/image33.jpg"/><Relationship Id="rId3" Type="http://schemas.openxmlformats.org/officeDocument/2006/relationships/image" Target="../media/image28.jpg"/><Relationship Id="rId7" Type="http://schemas.openxmlformats.org/officeDocument/2006/relationships/image" Target="../media/image32.jp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31.jpg"/><Relationship Id="rId5" Type="http://schemas.openxmlformats.org/officeDocument/2006/relationships/image" Target="../media/image30.jpg"/><Relationship Id="rId4" Type="http://schemas.openxmlformats.org/officeDocument/2006/relationships/image" Target="../media/image29.jpg"/></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notesSlide" Target="../notesSlides/notesSlide24.xml"/><Relationship Id="rId1" Type="http://schemas.openxmlformats.org/officeDocument/2006/relationships/slideLayout" Target="../slideLayouts/slideLayout3.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8" Type="http://schemas.openxmlformats.org/officeDocument/2006/relationships/image" Target="../media/image48.jpg"/><Relationship Id="rId3" Type="http://schemas.openxmlformats.org/officeDocument/2006/relationships/image" Target="../media/image44.jpg"/><Relationship Id="rId7" Type="http://schemas.openxmlformats.org/officeDocument/2006/relationships/image" Target="../media/image47.jpg"/><Relationship Id="rId12" Type="http://schemas.openxmlformats.org/officeDocument/2006/relationships/comments" Target="../comments/comment2.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image" Target="../media/image46.png"/><Relationship Id="rId11" Type="http://schemas.openxmlformats.org/officeDocument/2006/relationships/image" Target="../media/image50.jpg"/><Relationship Id="rId5" Type="http://schemas.openxmlformats.org/officeDocument/2006/relationships/image" Target="../media/image45.jpg"/><Relationship Id="rId10" Type="http://schemas.openxmlformats.org/officeDocument/2006/relationships/image" Target="../media/image49.jpg"/><Relationship Id="rId4" Type="http://schemas.openxmlformats.org/officeDocument/2006/relationships/image" Target="../media/image28.jpg"/><Relationship Id="rId9" Type="http://schemas.openxmlformats.org/officeDocument/2006/relationships/image" Target="../media/image30.jp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
          <p:cNvSpPr txBox="1"/>
          <p:nvPr/>
        </p:nvSpPr>
        <p:spPr>
          <a:xfrm>
            <a:off x="5612524" y="6230064"/>
            <a:ext cx="5896854"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a:solidFill>
                  <a:srgbClr val="0070C0"/>
                </a:solidFill>
                <a:latin typeface="Twentieth Century"/>
                <a:ea typeface="Twentieth Century"/>
                <a:cs typeface="Twentieth Century"/>
                <a:sym typeface="Twentieth Century"/>
              </a:rPr>
              <a:t>Group 4</a:t>
            </a:r>
            <a:r>
              <a:rPr lang="en-US" sz="1800" b="0" i="0" u="none" strike="noStrike" cap="none">
                <a:solidFill>
                  <a:schemeClr val="lt1"/>
                </a:solidFill>
                <a:latin typeface="Twentieth Century"/>
                <a:ea typeface="Twentieth Century"/>
                <a:cs typeface="Twentieth Century"/>
                <a:sym typeface="Twentieth Century"/>
              </a:rPr>
              <a:t> | Adithya | Ajai | Hassain | Rohith | Vignesh</a:t>
            </a:r>
            <a:endParaRPr sz="1800">
              <a:solidFill>
                <a:schemeClr val="lt1"/>
              </a:solidFill>
              <a:latin typeface="Twentieth Century"/>
              <a:ea typeface="Twentieth Century"/>
              <a:cs typeface="Twentieth Century"/>
              <a:sym typeface="Twentieth Century"/>
            </a:endParaRPr>
          </a:p>
        </p:txBody>
      </p:sp>
      <p:sp>
        <p:nvSpPr>
          <p:cNvPr id="235" name="Google Shape;235;p1"/>
          <p:cNvSpPr txBox="1"/>
          <p:nvPr/>
        </p:nvSpPr>
        <p:spPr>
          <a:xfrm>
            <a:off x="7147034" y="5759669"/>
            <a:ext cx="2470741"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rgbClr val="0070C0"/>
                </a:solidFill>
                <a:latin typeface="Twentieth Century"/>
                <a:ea typeface="Twentieth Century"/>
                <a:cs typeface="Twentieth Century"/>
                <a:sym typeface="Twentieth Century"/>
              </a:rPr>
              <a:t>Mentor</a:t>
            </a:r>
            <a:r>
              <a:rPr lang="en-US" sz="1800">
                <a:solidFill>
                  <a:schemeClr val="lt1"/>
                </a:solidFill>
                <a:latin typeface="Twentieth Century"/>
                <a:ea typeface="Twentieth Century"/>
                <a:cs typeface="Twentieth Century"/>
                <a:sym typeface="Twentieth Century"/>
              </a:rPr>
              <a:t> : Jainesh Garg</a:t>
            </a:r>
            <a:endParaRPr/>
          </a:p>
        </p:txBody>
      </p:sp>
      <p:grpSp>
        <p:nvGrpSpPr>
          <p:cNvPr id="236" name="Google Shape;236;p1"/>
          <p:cNvGrpSpPr/>
          <p:nvPr/>
        </p:nvGrpSpPr>
        <p:grpSpPr>
          <a:xfrm>
            <a:off x="2783203" y="2413337"/>
            <a:ext cx="6411774" cy="1015663"/>
            <a:chOff x="1142418" y="0"/>
            <a:chExt cx="6411774" cy="1015663"/>
          </a:xfrm>
        </p:grpSpPr>
        <p:sp>
          <p:nvSpPr>
            <p:cNvPr id="237" name="Google Shape;237;p1"/>
            <p:cNvSpPr/>
            <p:nvPr/>
          </p:nvSpPr>
          <p:spPr>
            <a:xfrm rot="10800000">
              <a:off x="1529553" y="0"/>
              <a:ext cx="6024639" cy="1015663"/>
            </a:xfrm>
            <a:prstGeom prst="homePlate">
              <a:avLst>
                <a:gd name="adj" fmla="val 50000"/>
              </a:avLst>
            </a:prstGeom>
            <a:solidFill>
              <a:srgbClr val="1346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
            <p:cNvSpPr txBox="1"/>
            <p:nvPr/>
          </p:nvSpPr>
          <p:spPr>
            <a:xfrm>
              <a:off x="1783469" y="0"/>
              <a:ext cx="5770723" cy="1015663"/>
            </a:xfrm>
            <a:prstGeom prst="rect">
              <a:avLst/>
            </a:prstGeom>
            <a:noFill/>
            <a:ln>
              <a:noFill/>
            </a:ln>
          </p:spPr>
          <p:txBody>
            <a:bodyPr spcFirstLastPara="1" wrap="square" lIns="447875" tIns="156200" rIns="291575" bIns="156200" anchor="ctr" anchorCtr="0">
              <a:noAutofit/>
            </a:bodyPr>
            <a:lstStyle/>
            <a:p>
              <a:pPr marL="0" marR="0" lvl="0" indent="0" algn="ctr" rtl="0">
                <a:lnSpc>
                  <a:spcPct val="90000"/>
                </a:lnSpc>
                <a:spcBef>
                  <a:spcPts val="0"/>
                </a:spcBef>
                <a:spcAft>
                  <a:spcPts val="0"/>
                </a:spcAft>
                <a:buClr>
                  <a:schemeClr val="dk1"/>
                </a:buClr>
                <a:buSzPts val="4100"/>
                <a:buFont typeface="Twentieth Century"/>
                <a:buNone/>
              </a:pPr>
              <a:r>
                <a:rPr lang="en-US" sz="4100">
                  <a:solidFill>
                    <a:schemeClr val="dk1"/>
                  </a:solidFill>
                  <a:latin typeface="Twentieth Century"/>
                  <a:ea typeface="Twentieth Century"/>
                  <a:cs typeface="Twentieth Century"/>
                  <a:sym typeface="Twentieth Century"/>
                </a:rPr>
                <a:t>Auto-Pricing Intelligence </a:t>
              </a:r>
              <a:endParaRPr sz="4100">
                <a:solidFill>
                  <a:schemeClr val="dk1"/>
                </a:solidFill>
                <a:latin typeface="Twentieth Century"/>
                <a:ea typeface="Twentieth Century"/>
                <a:cs typeface="Twentieth Century"/>
                <a:sym typeface="Twentieth Century"/>
              </a:endParaRPr>
            </a:p>
          </p:txBody>
        </p:sp>
        <p:sp>
          <p:nvSpPr>
            <p:cNvPr id="239" name="Google Shape;239;p1"/>
            <p:cNvSpPr/>
            <p:nvPr/>
          </p:nvSpPr>
          <p:spPr>
            <a:xfrm>
              <a:off x="1142418" y="0"/>
              <a:ext cx="1015663" cy="1015663"/>
            </a:xfrm>
            <a:prstGeom prst="ellipse">
              <a:avLst/>
            </a:prstGeom>
            <a:blipFill rotWithShape="1">
              <a:blip r:embed="rId3">
                <a:alphaModFix/>
              </a:blip>
              <a:stretch>
                <a:fillRect t="-27998" b="-27998"/>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pic>
        <p:nvPicPr>
          <p:cNvPr id="342" name="Google Shape;342;p10"/>
          <p:cNvPicPr preferRelativeResize="0"/>
          <p:nvPr/>
        </p:nvPicPr>
        <p:blipFill rotWithShape="1">
          <a:blip r:embed="rId3">
            <a:alphaModFix/>
          </a:blip>
          <a:srcRect/>
          <a:stretch/>
        </p:blipFill>
        <p:spPr>
          <a:xfrm>
            <a:off x="247674" y="1122574"/>
            <a:ext cx="5868300" cy="4704900"/>
          </a:xfrm>
          <a:prstGeom prst="roundRect">
            <a:avLst>
              <a:gd name="adj" fmla="val 8594"/>
            </a:avLst>
          </a:prstGeom>
          <a:solidFill>
            <a:srgbClr val="ECECEC"/>
          </a:solidFill>
          <a:ln>
            <a:noFill/>
          </a:ln>
          <a:effectLst>
            <a:outerShdw blurRad="76200" sy="23000" kx="-1200000" algn="bl" rotWithShape="0">
              <a:srgbClr val="000000">
                <a:alpha val="20000"/>
              </a:srgbClr>
            </a:outerShdw>
            <a:reflection stA="38000" endPos="28000" dist="5000" dir="5400000" sy="-100000" algn="bl" rotWithShape="0"/>
          </a:effectLst>
        </p:spPr>
      </p:pic>
      <p:sp>
        <p:nvSpPr>
          <p:cNvPr id="343" name="Google Shape;343;p10"/>
          <p:cNvSpPr txBox="1"/>
          <p:nvPr/>
        </p:nvSpPr>
        <p:spPr>
          <a:xfrm>
            <a:off x="418150" y="236525"/>
            <a:ext cx="55692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b="1">
                <a:solidFill>
                  <a:schemeClr val="dk1"/>
                </a:solidFill>
              </a:rPr>
              <a:t>Visualisation of price based on Country </a:t>
            </a:r>
            <a:endParaRPr sz="2700" b="1"/>
          </a:p>
        </p:txBody>
      </p:sp>
      <p:sp>
        <p:nvSpPr>
          <p:cNvPr id="344" name="Google Shape;344;p10"/>
          <p:cNvSpPr txBox="1"/>
          <p:nvPr/>
        </p:nvSpPr>
        <p:spPr>
          <a:xfrm>
            <a:off x="6253925" y="236525"/>
            <a:ext cx="5721000" cy="5856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US" sz="1800">
                <a:solidFill>
                  <a:schemeClr val="dk1"/>
                </a:solidFill>
              </a:rPr>
              <a:t>1. </a:t>
            </a:r>
            <a:r>
              <a:rPr lang="en-US" sz="1800" b="1">
                <a:solidFill>
                  <a:schemeClr val="dk1"/>
                </a:solidFill>
              </a:rPr>
              <a:t>Average Prices by Country</a:t>
            </a:r>
            <a:r>
              <a:rPr lang="en-US" sz="1800">
                <a:solidFill>
                  <a:schemeClr val="dk1"/>
                </a:solidFill>
              </a:rPr>
              <a:t>: The bar chart displays the average price of items for different countries. </a:t>
            </a:r>
            <a:endParaRPr sz="1800">
              <a:solidFill>
                <a:schemeClr val="dk1"/>
              </a:solidFill>
            </a:endParaRPr>
          </a:p>
          <a:p>
            <a:pPr marL="0" lvl="0" indent="0" algn="l" rtl="0">
              <a:lnSpc>
                <a:spcPct val="115000"/>
              </a:lnSpc>
              <a:spcBef>
                <a:spcPts val="1200"/>
              </a:spcBef>
              <a:spcAft>
                <a:spcPts val="0"/>
              </a:spcAft>
              <a:buNone/>
            </a:pPr>
            <a:r>
              <a:rPr lang="en-US" sz="1800">
                <a:solidFill>
                  <a:schemeClr val="dk1"/>
                </a:solidFill>
              </a:rPr>
              <a:t>2. </a:t>
            </a:r>
            <a:r>
              <a:rPr lang="en-US" sz="1800" b="1">
                <a:solidFill>
                  <a:schemeClr val="dk1"/>
                </a:solidFill>
              </a:rPr>
              <a:t>Uncertainty in Average Prices</a:t>
            </a:r>
            <a:r>
              <a:rPr lang="en-US" sz="1800">
                <a:solidFill>
                  <a:schemeClr val="dk1"/>
                </a:solidFill>
              </a:rPr>
              <a:t>: The error bars, calculated as the standard error of the mean (SEM), indicate the variability or uncertainty in the average prices for each country. </a:t>
            </a:r>
            <a:endParaRPr sz="1800">
              <a:solidFill>
                <a:schemeClr val="dk1"/>
              </a:solidFill>
            </a:endParaRPr>
          </a:p>
          <a:p>
            <a:pPr marL="0" lvl="0" indent="0" algn="l" rtl="0">
              <a:lnSpc>
                <a:spcPct val="115000"/>
              </a:lnSpc>
              <a:spcBef>
                <a:spcPts val="1200"/>
              </a:spcBef>
              <a:spcAft>
                <a:spcPts val="0"/>
              </a:spcAft>
              <a:buNone/>
            </a:pPr>
            <a:r>
              <a:rPr lang="en-US" sz="1800">
                <a:solidFill>
                  <a:schemeClr val="dk1"/>
                </a:solidFill>
              </a:rPr>
              <a:t>3. </a:t>
            </a:r>
            <a:r>
              <a:rPr lang="en-US" sz="1800" b="1">
                <a:solidFill>
                  <a:schemeClr val="dk1"/>
                </a:solidFill>
              </a:rPr>
              <a:t>Visual Clarity</a:t>
            </a:r>
            <a:r>
              <a:rPr lang="en-US" sz="1800">
                <a:solidFill>
                  <a:schemeClr val="dk1"/>
                </a:solidFill>
              </a:rPr>
              <a:t>: The plot is well-structured with a clear title, properly labeled axes, and rotated x-axis labels for improved readability. </a:t>
            </a:r>
            <a:endParaRPr sz="1800">
              <a:solidFill>
                <a:schemeClr val="dk1"/>
              </a:solidFill>
            </a:endParaRPr>
          </a:p>
          <a:p>
            <a:pPr marL="0" lvl="0" indent="0" algn="l" rtl="0">
              <a:lnSpc>
                <a:spcPct val="115000"/>
              </a:lnSpc>
              <a:spcBef>
                <a:spcPts val="1200"/>
              </a:spcBef>
              <a:spcAft>
                <a:spcPts val="0"/>
              </a:spcAft>
              <a:buNone/>
            </a:pPr>
            <a:r>
              <a:rPr lang="en-US" sz="1800">
                <a:solidFill>
                  <a:schemeClr val="dk1"/>
                </a:solidFill>
              </a:rPr>
              <a:t>4. </a:t>
            </a:r>
            <a:r>
              <a:rPr lang="en-US" sz="1800" b="1">
                <a:solidFill>
                  <a:schemeClr val="dk1"/>
                </a:solidFill>
              </a:rPr>
              <a:t>Data Analysis</a:t>
            </a:r>
            <a:r>
              <a:rPr lang="en-US" sz="1800">
                <a:solidFill>
                  <a:schemeClr val="dk1"/>
                </a:solidFill>
              </a:rPr>
              <a:t>: This type of plot is useful for assessing how prices of items vary across different countries.</a:t>
            </a:r>
            <a:endParaRPr sz="1800">
              <a:solidFill>
                <a:schemeClr val="dk1"/>
              </a:solidFill>
            </a:endParaRPr>
          </a:p>
          <a:p>
            <a:pPr marL="0" lvl="0" indent="0" algn="l" rtl="0">
              <a:lnSpc>
                <a:spcPct val="115000"/>
              </a:lnSpc>
              <a:spcBef>
                <a:spcPts val="1200"/>
              </a:spcBef>
              <a:spcAft>
                <a:spcPts val="1200"/>
              </a:spcAft>
              <a:buNone/>
            </a:pPr>
            <a:r>
              <a:rPr lang="en-US" sz="1800">
                <a:solidFill>
                  <a:schemeClr val="dk1"/>
                </a:solidFill>
              </a:rPr>
              <a:t>5. </a:t>
            </a:r>
            <a:r>
              <a:rPr lang="en-US" sz="1800" b="1">
                <a:solidFill>
                  <a:schemeClr val="dk1"/>
                </a:solidFill>
              </a:rPr>
              <a:t>Decision Support</a:t>
            </a:r>
            <a:r>
              <a:rPr lang="en-US" sz="1800">
                <a:solidFill>
                  <a:schemeClr val="dk1"/>
                </a:solidFill>
              </a:rPr>
              <a:t>: The insights gained from this plot can inform decisions related to pricing, marketing, or product distribution strategies in various countries.</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11"/>
          <p:cNvSpPr txBox="1">
            <a:spLocks noGrp="1"/>
          </p:cNvSpPr>
          <p:nvPr>
            <p:ph type="title"/>
          </p:nvPr>
        </p:nvSpPr>
        <p:spPr>
          <a:xfrm>
            <a:off x="1141413" y="135172"/>
            <a:ext cx="9680311" cy="659958"/>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lt1"/>
              </a:buClr>
              <a:buSzPct val="90000"/>
              <a:buFont typeface="Twentieth Century"/>
              <a:buNone/>
            </a:pPr>
            <a:r>
              <a:rPr lang="en-US"/>
              <a:t>                           </a:t>
            </a:r>
            <a:br>
              <a:rPr lang="en-US"/>
            </a:br>
            <a:r>
              <a:rPr lang="en-US"/>
              <a:t>                                </a:t>
            </a:r>
            <a:br>
              <a:rPr lang="en-US"/>
            </a:br>
            <a:r>
              <a:rPr lang="en-US"/>
              <a:t>                       </a:t>
            </a:r>
            <a:br>
              <a:rPr lang="en-US"/>
            </a:br>
            <a:r>
              <a:rPr lang="en-US"/>
              <a:t>                               </a:t>
            </a:r>
            <a:r>
              <a:rPr lang="en-US" sz="4400" b="1">
                <a:solidFill>
                  <a:srgbClr val="C00000"/>
                </a:solidFill>
                <a:latin typeface="Times New Roman"/>
                <a:ea typeface="Times New Roman"/>
                <a:cs typeface="Times New Roman"/>
                <a:sym typeface="Times New Roman"/>
              </a:rPr>
              <a:t>ANOVA</a:t>
            </a:r>
            <a:br>
              <a:rPr lang="en-US" sz="2000" b="1" i="0">
                <a:solidFill>
                  <a:srgbClr val="000000"/>
                </a:solidFill>
                <a:latin typeface="Helvetica Neue"/>
                <a:ea typeface="Helvetica Neue"/>
                <a:cs typeface="Helvetica Neue"/>
                <a:sym typeface="Helvetica Neue"/>
              </a:rPr>
            </a:br>
            <a:br>
              <a:rPr lang="en-US" sz="1300" b="0" i="0">
                <a:solidFill>
                  <a:srgbClr val="000000"/>
                </a:solidFill>
                <a:latin typeface="Helvetica Neue"/>
                <a:ea typeface="Helvetica Neue"/>
                <a:cs typeface="Helvetica Neue"/>
                <a:sym typeface="Helvetica Neue"/>
              </a:rPr>
            </a:br>
            <a:r>
              <a:rPr lang="en-US" sz="1300" b="0" i="0">
                <a:solidFill>
                  <a:srgbClr val="000000"/>
                </a:solidFill>
                <a:latin typeface="Helvetica Neue"/>
                <a:ea typeface="Helvetica Neue"/>
                <a:cs typeface="Helvetica Neue"/>
                <a:sym typeface="Helvetica Neue"/>
              </a:rPr>
              <a:t>                                             </a:t>
            </a:r>
            <a:endParaRPr sz="4000" b="1"/>
          </a:p>
        </p:txBody>
      </p:sp>
      <p:pic>
        <p:nvPicPr>
          <p:cNvPr id="350" name="Google Shape;350;p11"/>
          <p:cNvPicPr preferRelativeResize="0"/>
          <p:nvPr/>
        </p:nvPicPr>
        <p:blipFill rotWithShape="1">
          <a:blip r:embed="rId3">
            <a:alphaModFix/>
          </a:blip>
          <a:srcRect/>
          <a:stretch/>
        </p:blipFill>
        <p:spPr>
          <a:xfrm>
            <a:off x="582392" y="1517676"/>
            <a:ext cx="4579951" cy="4306241"/>
          </a:xfrm>
          <a:prstGeom prst="rect">
            <a:avLst/>
          </a:prstGeom>
          <a:noFill/>
          <a:ln w="228600" cap="sq" cmpd="thickThin">
            <a:solidFill>
              <a:srgbClr val="000000"/>
            </a:solidFill>
            <a:prstDash val="solid"/>
            <a:miter lim="800000"/>
            <a:headEnd type="none" w="sm" len="sm"/>
            <a:tailEnd type="none" w="sm" len="sm"/>
          </a:ln>
        </p:spPr>
      </p:pic>
      <p:sp>
        <p:nvSpPr>
          <p:cNvPr id="351" name="Google Shape;351;p11"/>
          <p:cNvSpPr/>
          <p:nvPr/>
        </p:nvSpPr>
        <p:spPr>
          <a:xfrm>
            <a:off x="6448926" y="922421"/>
            <a:ext cx="45719" cy="45719"/>
          </a:xfrm>
          <a:prstGeom prst="rect">
            <a:avLst/>
          </a:prstGeom>
          <a:solidFill>
            <a:schemeClr val="accent1"/>
          </a:solidFill>
          <a:ln w="15875" cap="flat" cmpd="sng">
            <a:solidFill>
              <a:srgbClr val="41562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wentieth Century"/>
              <a:ea typeface="Twentieth Century"/>
              <a:cs typeface="Twentieth Century"/>
              <a:sym typeface="Twentieth Century"/>
            </a:endParaRPr>
          </a:p>
        </p:txBody>
      </p:sp>
      <p:sp>
        <p:nvSpPr>
          <p:cNvPr id="352" name="Google Shape;352;p11"/>
          <p:cNvSpPr txBox="1"/>
          <p:nvPr/>
        </p:nvSpPr>
        <p:spPr>
          <a:xfrm flipH="1">
            <a:off x="5997532" y="3563719"/>
            <a:ext cx="9846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a:solidFill>
                <a:schemeClr val="lt1"/>
              </a:solidFill>
              <a:latin typeface="Twentieth Century"/>
              <a:ea typeface="Twentieth Century"/>
              <a:cs typeface="Twentieth Century"/>
              <a:sym typeface="Twentieth Century"/>
            </a:endParaRPr>
          </a:p>
        </p:txBody>
      </p:sp>
      <p:sp>
        <p:nvSpPr>
          <p:cNvPr id="353" name="Google Shape;353;p11"/>
          <p:cNvSpPr txBox="1"/>
          <p:nvPr/>
        </p:nvSpPr>
        <p:spPr>
          <a:xfrm>
            <a:off x="6218400" y="1411050"/>
            <a:ext cx="5479800" cy="5159400"/>
          </a:xfrm>
          <a:prstGeom prst="rect">
            <a:avLst/>
          </a:prstGeom>
          <a:noFill/>
          <a:ln>
            <a:noFill/>
          </a:ln>
        </p:spPr>
        <p:txBody>
          <a:bodyPr spcFirstLastPara="1" wrap="square" lIns="91425" tIns="91425" rIns="91425" bIns="91425" anchor="t" anchorCtr="0">
            <a:spAutoFit/>
          </a:bodyPr>
          <a:lstStyle/>
          <a:p>
            <a:pPr marL="457200" lvl="0" indent="-336550" algn="l" rtl="0">
              <a:lnSpc>
                <a:spcPct val="115000"/>
              </a:lnSpc>
              <a:spcBef>
                <a:spcPts val="1200"/>
              </a:spcBef>
              <a:spcAft>
                <a:spcPts val="0"/>
              </a:spcAft>
              <a:buClr>
                <a:schemeClr val="dk1"/>
              </a:buClr>
              <a:buSzPts val="1700"/>
              <a:buChar char="●"/>
            </a:pPr>
            <a:r>
              <a:rPr lang="en-US" sz="1700">
                <a:solidFill>
                  <a:schemeClr val="dk1"/>
                </a:solidFill>
              </a:rPr>
              <a:t>One-way ANOVA (Analysis of Variance)</a:t>
            </a:r>
            <a:endParaRPr sz="1700">
              <a:solidFill>
                <a:schemeClr val="dk1"/>
              </a:solidFill>
            </a:endParaRPr>
          </a:p>
          <a:p>
            <a:pPr marL="457200" lvl="0" indent="-336550" algn="l" rtl="0">
              <a:lnSpc>
                <a:spcPct val="115000"/>
              </a:lnSpc>
              <a:spcBef>
                <a:spcPts val="0"/>
              </a:spcBef>
              <a:spcAft>
                <a:spcPts val="0"/>
              </a:spcAft>
              <a:buClr>
                <a:schemeClr val="dk1"/>
              </a:buClr>
              <a:buSzPts val="1700"/>
              <a:buChar char="●"/>
            </a:pPr>
            <a:r>
              <a:rPr lang="en-US" sz="1700">
                <a:solidFill>
                  <a:schemeClr val="dk1"/>
                </a:solidFill>
              </a:rPr>
              <a:t>ANOVA Results</a:t>
            </a:r>
            <a:endParaRPr sz="1700">
              <a:solidFill>
                <a:schemeClr val="dk1"/>
              </a:solidFill>
            </a:endParaRPr>
          </a:p>
          <a:p>
            <a:pPr marL="457200" lvl="0" indent="-336550" algn="l" rtl="0">
              <a:lnSpc>
                <a:spcPct val="115000"/>
              </a:lnSpc>
              <a:spcBef>
                <a:spcPts val="0"/>
              </a:spcBef>
              <a:spcAft>
                <a:spcPts val="0"/>
              </a:spcAft>
              <a:buClr>
                <a:schemeClr val="dk1"/>
              </a:buClr>
              <a:buSzPts val="1700"/>
              <a:buChar char="●"/>
            </a:pPr>
            <a:r>
              <a:rPr lang="en-US" sz="1700">
                <a:solidFill>
                  <a:schemeClr val="dk1"/>
                </a:solidFill>
              </a:rPr>
              <a:t>Tukey's Honestly Significant Difference (HSD) </a:t>
            </a:r>
            <a:endParaRPr sz="1700">
              <a:solidFill>
                <a:schemeClr val="dk1"/>
              </a:solidFill>
            </a:endParaRPr>
          </a:p>
          <a:p>
            <a:pPr marL="0" lvl="0" indent="0" algn="l" rtl="0">
              <a:lnSpc>
                <a:spcPct val="115000"/>
              </a:lnSpc>
              <a:spcBef>
                <a:spcPts val="1200"/>
              </a:spcBef>
              <a:spcAft>
                <a:spcPts val="0"/>
              </a:spcAft>
              <a:buNone/>
            </a:pPr>
            <a:r>
              <a:rPr lang="en-US" sz="1700">
                <a:solidFill>
                  <a:schemeClr val="dk1"/>
                </a:solidFill>
              </a:rPr>
              <a:t>In summary, Anova allows you to statistically assess and understand whether there are significant differences in the 'price' of items across different countries and provides information about which specific country pairs have significantly different average prices.</a:t>
            </a:r>
            <a:endParaRPr sz="1700">
              <a:solidFill>
                <a:schemeClr val="dk1"/>
              </a:solidFill>
            </a:endParaRPr>
          </a:p>
          <a:p>
            <a:pPr marL="0" lvl="0" indent="0" algn="l" rtl="0">
              <a:lnSpc>
                <a:spcPct val="115000"/>
              </a:lnSpc>
              <a:spcBef>
                <a:spcPts val="1200"/>
              </a:spcBef>
              <a:spcAft>
                <a:spcPts val="0"/>
              </a:spcAft>
              <a:buNone/>
            </a:pPr>
            <a:r>
              <a:rPr lang="en-US" sz="1700">
                <a:solidFill>
                  <a:schemeClr val="dk1"/>
                </a:solidFill>
              </a:rPr>
              <a:t> This analysis is valuable for making informed decisions related to pricing and market strategies in different regions.</a:t>
            </a:r>
            <a:endParaRPr sz="1700">
              <a:solidFill>
                <a:schemeClr val="dk1"/>
              </a:solidFill>
            </a:endParaRPr>
          </a:p>
          <a:p>
            <a:pPr marL="0" lvl="0" indent="0" algn="l" rtl="0">
              <a:lnSpc>
                <a:spcPct val="115000"/>
              </a:lnSpc>
              <a:spcBef>
                <a:spcPts val="1200"/>
              </a:spcBef>
              <a:spcAft>
                <a:spcPts val="0"/>
              </a:spcAft>
              <a:buNone/>
            </a:pPr>
            <a:endParaRPr sz="1200">
              <a:solidFill>
                <a:schemeClr val="dk1"/>
              </a:solidFill>
            </a:endParaRPr>
          </a:p>
          <a:p>
            <a:pPr marL="0" lvl="0" indent="0" algn="l" rtl="0">
              <a:lnSpc>
                <a:spcPct val="115000"/>
              </a:lnSpc>
              <a:spcBef>
                <a:spcPts val="1200"/>
              </a:spcBef>
              <a:spcAft>
                <a:spcPts val="0"/>
              </a:spcAft>
              <a:buNone/>
            </a:pPr>
            <a:endParaRPr sz="1200">
              <a:solidFill>
                <a:schemeClr val="dk1"/>
              </a:solidFill>
            </a:endParaRPr>
          </a:p>
          <a:p>
            <a:pPr marL="0" lvl="0" indent="0" algn="l" rtl="0">
              <a:spcBef>
                <a:spcPts val="1200"/>
              </a:spcBef>
              <a:spcAft>
                <a:spcPts val="0"/>
              </a:spcAft>
              <a:buNone/>
            </a:pPr>
            <a:endParaRPr sz="11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12"/>
          <p:cNvSpPr txBox="1"/>
          <p:nvPr/>
        </p:nvSpPr>
        <p:spPr>
          <a:xfrm>
            <a:off x="655505" y="266425"/>
            <a:ext cx="3671100" cy="821100"/>
          </a:xfrm>
          <a:prstGeom prst="rect">
            <a:avLst/>
          </a:prstGeom>
          <a:solidFill>
            <a:srgbClr val="FF0000"/>
          </a:solidFill>
          <a:ln>
            <a:noFill/>
          </a:ln>
        </p:spPr>
        <p:txBody>
          <a:bodyPr spcFirstLastPara="1" wrap="square" lIns="53325" tIns="26650" rIns="53325" bIns="26650" anchor="ctr" anchorCtr="0">
            <a:noAutofit/>
          </a:bodyPr>
          <a:lstStyle/>
          <a:p>
            <a:pPr marL="0" marR="0" lvl="0" indent="0" algn="ctr" rtl="0">
              <a:lnSpc>
                <a:spcPct val="90000"/>
              </a:lnSpc>
              <a:spcBef>
                <a:spcPts val="0"/>
              </a:spcBef>
              <a:spcAft>
                <a:spcPts val="0"/>
              </a:spcAft>
              <a:buClr>
                <a:schemeClr val="lt1"/>
              </a:buClr>
              <a:buSzPts val="1400"/>
              <a:buFont typeface="Twentieth Century"/>
              <a:buNone/>
            </a:pPr>
            <a:r>
              <a:rPr lang="en-US" sz="1900">
                <a:solidFill>
                  <a:schemeClr val="lt1"/>
                </a:solidFill>
                <a:latin typeface="Twentieth Century"/>
                <a:ea typeface="Twentieth Century"/>
                <a:cs typeface="Twentieth Century"/>
                <a:sym typeface="Twentieth Century"/>
              </a:rPr>
              <a:t>     </a:t>
            </a:r>
            <a:br>
              <a:rPr lang="en-US" sz="1900">
                <a:solidFill>
                  <a:schemeClr val="lt1"/>
                </a:solidFill>
                <a:latin typeface="Twentieth Century"/>
                <a:ea typeface="Twentieth Century"/>
                <a:cs typeface="Twentieth Century"/>
                <a:sym typeface="Twentieth Century"/>
              </a:rPr>
            </a:br>
            <a:endParaRPr sz="1900">
              <a:solidFill>
                <a:schemeClr val="lt1"/>
              </a:solidFill>
              <a:latin typeface="Twentieth Century"/>
              <a:ea typeface="Twentieth Century"/>
              <a:cs typeface="Twentieth Century"/>
              <a:sym typeface="Twentieth Century"/>
            </a:endParaRPr>
          </a:p>
          <a:p>
            <a:pPr marL="0" marR="0" lvl="0" indent="0" algn="ctr" rtl="0">
              <a:lnSpc>
                <a:spcPct val="90000"/>
              </a:lnSpc>
              <a:spcBef>
                <a:spcPts val="490"/>
              </a:spcBef>
              <a:spcAft>
                <a:spcPts val="0"/>
              </a:spcAft>
              <a:buClr>
                <a:schemeClr val="lt1"/>
              </a:buClr>
              <a:buSzPts val="1400"/>
              <a:buFont typeface="Twentieth Century"/>
              <a:buNone/>
            </a:pPr>
            <a:r>
              <a:rPr lang="en-US" sz="2300">
                <a:solidFill>
                  <a:schemeClr val="lt1"/>
                </a:solidFill>
                <a:latin typeface="Twentieth Century"/>
                <a:ea typeface="Twentieth Century"/>
                <a:cs typeface="Twentieth Century"/>
                <a:sym typeface="Twentieth Century"/>
              </a:rPr>
              <a:t>Distribution of Price per Country</a:t>
            </a:r>
            <a:br>
              <a:rPr lang="en-US" sz="1400" b="1" i="0">
                <a:solidFill>
                  <a:schemeClr val="lt1"/>
                </a:solidFill>
                <a:latin typeface="Twentieth Century"/>
                <a:ea typeface="Twentieth Century"/>
                <a:cs typeface="Twentieth Century"/>
                <a:sym typeface="Twentieth Century"/>
              </a:rPr>
            </a:br>
            <a:br>
              <a:rPr lang="en-US" sz="1400" b="1" i="0">
                <a:solidFill>
                  <a:schemeClr val="lt1"/>
                </a:solidFill>
                <a:latin typeface="Twentieth Century"/>
                <a:ea typeface="Twentieth Century"/>
                <a:cs typeface="Twentieth Century"/>
                <a:sym typeface="Twentieth Century"/>
              </a:rPr>
            </a:br>
            <a:br>
              <a:rPr lang="en-US" sz="1400" b="0" i="0">
                <a:solidFill>
                  <a:schemeClr val="lt1"/>
                </a:solidFill>
                <a:latin typeface="Twentieth Century"/>
                <a:ea typeface="Twentieth Century"/>
                <a:cs typeface="Twentieth Century"/>
                <a:sym typeface="Twentieth Century"/>
              </a:rPr>
            </a:br>
            <a:r>
              <a:rPr lang="en-US" sz="1400" b="0" i="0">
                <a:solidFill>
                  <a:schemeClr val="lt1"/>
                </a:solidFill>
                <a:latin typeface="Twentieth Century"/>
                <a:ea typeface="Twentieth Century"/>
                <a:cs typeface="Twentieth Century"/>
                <a:sym typeface="Twentieth Century"/>
              </a:rPr>
              <a:t>                                             </a:t>
            </a:r>
            <a:endParaRPr sz="1400">
              <a:solidFill>
                <a:schemeClr val="lt1"/>
              </a:solidFill>
              <a:latin typeface="Twentieth Century"/>
              <a:ea typeface="Twentieth Century"/>
              <a:cs typeface="Twentieth Century"/>
              <a:sym typeface="Twentieth Century"/>
            </a:endParaRPr>
          </a:p>
        </p:txBody>
      </p:sp>
      <p:pic>
        <p:nvPicPr>
          <p:cNvPr id="359" name="Google Shape;359;p12"/>
          <p:cNvPicPr preferRelativeResize="0"/>
          <p:nvPr/>
        </p:nvPicPr>
        <p:blipFill rotWithShape="1">
          <a:blip r:embed="rId3">
            <a:alphaModFix/>
          </a:blip>
          <a:srcRect/>
          <a:stretch/>
        </p:blipFill>
        <p:spPr>
          <a:xfrm>
            <a:off x="213075" y="1567350"/>
            <a:ext cx="6129600" cy="5006400"/>
          </a:xfrm>
          <a:prstGeom prst="roundRect">
            <a:avLst>
              <a:gd name="adj" fmla="val 16667"/>
            </a:avLst>
          </a:prstGeom>
          <a:noFill/>
          <a:ln>
            <a:noFill/>
          </a:ln>
        </p:spPr>
      </p:pic>
      <p:sp>
        <p:nvSpPr>
          <p:cNvPr id="360" name="Google Shape;360;p12"/>
          <p:cNvSpPr txBox="1"/>
          <p:nvPr/>
        </p:nvSpPr>
        <p:spPr>
          <a:xfrm>
            <a:off x="6662575" y="355325"/>
            <a:ext cx="5409900" cy="5972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US" b="1">
                <a:solidFill>
                  <a:schemeClr val="dk1"/>
                </a:solidFill>
              </a:rPr>
              <a:t>Mileage Distribution:</a:t>
            </a:r>
            <a:r>
              <a:rPr lang="en-US">
                <a:solidFill>
                  <a:schemeClr val="dk1"/>
                </a:solidFill>
              </a:rPr>
              <a:t> The boxplot presents the distribution of mileage for various car manufacturers. Each horizontal box represents a different car maker, and the length of the box corresponds to the interquartile range (IQR), which indicates where most of the data lies.</a:t>
            </a:r>
            <a:endParaRPr>
              <a:solidFill>
                <a:schemeClr val="dk1"/>
              </a:solidFill>
            </a:endParaRPr>
          </a:p>
          <a:p>
            <a:pPr marL="0" lvl="0" indent="0" algn="l" rtl="0">
              <a:lnSpc>
                <a:spcPct val="115000"/>
              </a:lnSpc>
              <a:spcBef>
                <a:spcPts val="1200"/>
              </a:spcBef>
              <a:spcAft>
                <a:spcPts val="0"/>
              </a:spcAft>
              <a:buNone/>
            </a:pPr>
            <a:r>
              <a:rPr lang="en-US" b="1">
                <a:solidFill>
                  <a:schemeClr val="dk1"/>
                </a:solidFill>
              </a:rPr>
              <a:t>Outlier Display:</a:t>
            </a:r>
            <a:r>
              <a:rPr lang="en-US">
                <a:solidFill>
                  <a:schemeClr val="dk1"/>
                </a:solidFill>
              </a:rPr>
              <a:t> The parameter `showfliers=False` is used, which means that outliers (values far from the median) are not displayed on the plot. This can provide a clearer view of the central tendency of mileage for each manufacturer.</a:t>
            </a:r>
            <a:endParaRPr>
              <a:solidFill>
                <a:schemeClr val="dk1"/>
              </a:solidFill>
            </a:endParaRPr>
          </a:p>
          <a:p>
            <a:pPr marL="0" lvl="0" indent="0" algn="l" rtl="0">
              <a:lnSpc>
                <a:spcPct val="115000"/>
              </a:lnSpc>
              <a:spcBef>
                <a:spcPts val="1200"/>
              </a:spcBef>
              <a:spcAft>
                <a:spcPts val="0"/>
              </a:spcAft>
              <a:buNone/>
            </a:pPr>
            <a:r>
              <a:rPr lang="en-US" b="1">
                <a:solidFill>
                  <a:schemeClr val="dk1"/>
                </a:solidFill>
              </a:rPr>
              <a:t>Visual Clarity:</a:t>
            </a:r>
            <a:r>
              <a:rPr lang="en-US">
                <a:solidFill>
                  <a:schemeClr val="dk1"/>
                </a:solidFill>
              </a:rPr>
              <a:t> The plot is visually appealing and well-structured. It includes clear labels for the x and y-axes, a title for easy interpretation, and a custom color palette ("coolwarm") that enhances the visual appeal of the plot.</a:t>
            </a:r>
            <a:endParaRPr>
              <a:solidFill>
                <a:schemeClr val="dk1"/>
              </a:solidFill>
            </a:endParaRPr>
          </a:p>
          <a:p>
            <a:pPr marL="0" lvl="0" indent="0" algn="l" rtl="0">
              <a:lnSpc>
                <a:spcPct val="115000"/>
              </a:lnSpc>
              <a:spcBef>
                <a:spcPts val="1200"/>
              </a:spcBef>
              <a:spcAft>
                <a:spcPts val="0"/>
              </a:spcAft>
              <a:buNone/>
            </a:pPr>
            <a:r>
              <a:rPr lang="en-US" b="1">
                <a:solidFill>
                  <a:schemeClr val="dk1"/>
                </a:solidFill>
              </a:rPr>
              <a:t>Comparison between Car Makers:</a:t>
            </a:r>
            <a:r>
              <a:rPr lang="en-US">
                <a:solidFill>
                  <a:schemeClr val="dk1"/>
                </a:solidFill>
              </a:rPr>
              <a:t> This plot allows you to compare the mileage distribution between different car manufacturers. You can identify which manufacturers tend to have higher or lower mileage on average.</a:t>
            </a:r>
            <a:endParaRPr>
              <a:solidFill>
                <a:schemeClr val="dk1"/>
              </a:solidFill>
            </a:endParaRPr>
          </a:p>
          <a:p>
            <a:pPr marL="0" lvl="0" indent="0" algn="l" rtl="0">
              <a:lnSpc>
                <a:spcPct val="115000"/>
              </a:lnSpc>
              <a:spcBef>
                <a:spcPts val="1200"/>
              </a:spcBef>
              <a:spcAft>
                <a:spcPts val="1200"/>
              </a:spcAft>
              <a:buNone/>
            </a:pPr>
            <a:r>
              <a:rPr lang="en-US" b="1">
                <a:solidFill>
                  <a:schemeClr val="dk1"/>
                </a:solidFill>
              </a:rPr>
              <a:t>Data Analysis:</a:t>
            </a:r>
            <a:r>
              <a:rPr lang="en-US">
                <a:solidFill>
                  <a:schemeClr val="dk1"/>
                </a:solidFill>
              </a:rPr>
              <a:t> By examining this plot, you can gain insights into the mileage characteristics of various car makers, which can be valuable for making informed decisions related to the purchase, sale, or marketing of vehicles.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pic>
        <p:nvPicPr>
          <p:cNvPr id="365" name="Google Shape;365;p13"/>
          <p:cNvPicPr preferRelativeResize="0"/>
          <p:nvPr/>
        </p:nvPicPr>
        <p:blipFill rotWithShape="1">
          <a:blip r:embed="rId3">
            <a:alphaModFix/>
          </a:blip>
          <a:srcRect/>
          <a:stretch/>
        </p:blipFill>
        <p:spPr>
          <a:xfrm>
            <a:off x="141325" y="1492425"/>
            <a:ext cx="5259801" cy="4850326"/>
          </a:xfrm>
          <a:prstGeom prst="rect">
            <a:avLst/>
          </a:prstGeom>
          <a:noFill/>
          <a:ln>
            <a:noFill/>
          </a:ln>
          <a:effectLst>
            <a:outerShdw blurRad="149987" dist="250190" dir="8460000" algn="ctr">
              <a:srgbClr val="000000">
                <a:alpha val="27843"/>
              </a:srgbClr>
            </a:outerShdw>
          </a:effectLst>
        </p:spPr>
      </p:pic>
      <p:sp>
        <p:nvSpPr>
          <p:cNvPr id="366" name="Google Shape;366;p13"/>
          <p:cNvSpPr txBox="1"/>
          <p:nvPr/>
        </p:nvSpPr>
        <p:spPr>
          <a:xfrm>
            <a:off x="506926" y="252572"/>
            <a:ext cx="3526200" cy="1080000"/>
          </a:xfrm>
          <a:prstGeom prst="rect">
            <a:avLst/>
          </a:prstGeom>
          <a:solidFill>
            <a:srgbClr val="C00000"/>
          </a:solidFill>
          <a:ln>
            <a:noFill/>
          </a:ln>
        </p:spPr>
        <p:txBody>
          <a:bodyPr spcFirstLastPara="1" wrap="square" lIns="53325" tIns="26650" rIns="53325" bIns="26650" anchor="ctr" anchorCtr="0">
            <a:noAutofit/>
          </a:bodyPr>
          <a:lstStyle/>
          <a:p>
            <a:pPr marL="0" marR="0" lvl="0" indent="0" algn="l" rtl="0">
              <a:lnSpc>
                <a:spcPct val="90000"/>
              </a:lnSpc>
              <a:spcBef>
                <a:spcPts val="0"/>
              </a:spcBef>
              <a:spcAft>
                <a:spcPts val="0"/>
              </a:spcAft>
              <a:buClr>
                <a:schemeClr val="lt1"/>
              </a:buClr>
              <a:buSzPts val="1400"/>
              <a:buFont typeface="Twentieth Century"/>
              <a:buNone/>
            </a:pPr>
            <a:br>
              <a:rPr lang="en-US" sz="1400">
                <a:solidFill>
                  <a:schemeClr val="lt1"/>
                </a:solidFill>
                <a:latin typeface="Twentieth Century"/>
                <a:ea typeface="Twentieth Century"/>
                <a:cs typeface="Twentieth Century"/>
                <a:sym typeface="Twentieth Century"/>
              </a:rPr>
            </a:br>
            <a:r>
              <a:rPr lang="en-US" sz="1400">
                <a:solidFill>
                  <a:schemeClr val="lt1"/>
                </a:solidFill>
                <a:latin typeface="Twentieth Century"/>
                <a:ea typeface="Twentieth Century"/>
                <a:cs typeface="Twentieth Century"/>
                <a:sym typeface="Twentieth Century"/>
              </a:rPr>
              <a:t>                              </a:t>
            </a:r>
            <a:br>
              <a:rPr lang="en-US" sz="1400">
                <a:solidFill>
                  <a:schemeClr val="lt1"/>
                </a:solidFill>
                <a:latin typeface="Twentieth Century"/>
                <a:ea typeface="Twentieth Century"/>
                <a:cs typeface="Twentieth Century"/>
                <a:sym typeface="Twentieth Century"/>
              </a:rPr>
            </a:br>
            <a:r>
              <a:rPr lang="en-US" sz="2400" b="1">
                <a:solidFill>
                  <a:schemeClr val="lt1"/>
                </a:solidFill>
                <a:latin typeface="Twentieth Century"/>
                <a:ea typeface="Twentieth Century"/>
                <a:cs typeface="Twentieth Century"/>
                <a:sym typeface="Twentieth Century"/>
              </a:rPr>
              <a:t>Distribution of Price per</a:t>
            </a:r>
            <a:endParaRPr sz="2400"/>
          </a:p>
          <a:p>
            <a:pPr marL="0" marR="0" lvl="0" indent="0" algn="ctr" rtl="0">
              <a:lnSpc>
                <a:spcPct val="90000"/>
              </a:lnSpc>
              <a:spcBef>
                <a:spcPts val="490"/>
              </a:spcBef>
              <a:spcAft>
                <a:spcPts val="0"/>
              </a:spcAft>
              <a:buClr>
                <a:schemeClr val="lt1"/>
              </a:buClr>
              <a:buSzPts val="1400"/>
              <a:buFont typeface="Twentieth Century"/>
              <a:buNone/>
            </a:pPr>
            <a:r>
              <a:rPr lang="en-US" sz="2400" b="1">
                <a:solidFill>
                  <a:schemeClr val="lt1"/>
                </a:solidFill>
                <a:latin typeface="Twentieth Century"/>
                <a:ea typeface="Twentieth Century"/>
                <a:cs typeface="Twentieth Century"/>
                <a:sym typeface="Twentieth Century"/>
              </a:rPr>
              <a:t> Country OF Manufacturer</a:t>
            </a:r>
            <a:br>
              <a:rPr lang="en-US" sz="1400" b="1" i="0">
                <a:solidFill>
                  <a:schemeClr val="lt1"/>
                </a:solidFill>
                <a:latin typeface="Twentieth Century"/>
                <a:ea typeface="Twentieth Century"/>
                <a:cs typeface="Twentieth Century"/>
                <a:sym typeface="Twentieth Century"/>
              </a:rPr>
            </a:br>
            <a:br>
              <a:rPr lang="en-US" sz="1400" b="1" i="0">
                <a:solidFill>
                  <a:schemeClr val="lt1"/>
                </a:solidFill>
                <a:latin typeface="Twentieth Century"/>
                <a:ea typeface="Twentieth Century"/>
                <a:cs typeface="Twentieth Century"/>
                <a:sym typeface="Twentieth Century"/>
              </a:rPr>
            </a:br>
            <a:br>
              <a:rPr lang="en-US" sz="1400" b="0" i="0">
                <a:solidFill>
                  <a:schemeClr val="lt1"/>
                </a:solidFill>
                <a:latin typeface="Twentieth Century"/>
                <a:ea typeface="Twentieth Century"/>
                <a:cs typeface="Twentieth Century"/>
                <a:sym typeface="Twentieth Century"/>
              </a:rPr>
            </a:br>
            <a:r>
              <a:rPr lang="en-US" sz="1400" b="0" i="0">
                <a:solidFill>
                  <a:schemeClr val="lt1"/>
                </a:solidFill>
                <a:latin typeface="Twentieth Century"/>
                <a:ea typeface="Twentieth Century"/>
                <a:cs typeface="Twentieth Century"/>
                <a:sym typeface="Twentieth Century"/>
              </a:rPr>
              <a:t>                                             </a:t>
            </a:r>
            <a:endParaRPr sz="1400">
              <a:solidFill>
                <a:schemeClr val="lt1"/>
              </a:solidFill>
              <a:latin typeface="Twentieth Century"/>
              <a:ea typeface="Twentieth Century"/>
              <a:cs typeface="Twentieth Century"/>
              <a:sym typeface="Twentieth Century"/>
            </a:endParaRPr>
          </a:p>
        </p:txBody>
      </p:sp>
      <p:sp>
        <p:nvSpPr>
          <p:cNvPr id="367" name="Google Shape;367;p13"/>
          <p:cNvSpPr txBox="1"/>
          <p:nvPr/>
        </p:nvSpPr>
        <p:spPr>
          <a:xfrm>
            <a:off x="5703150" y="1492425"/>
            <a:ext cx="5738700" cy="4594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US" sz="1500" b="1">
                <a:solidFill>
                  <a:schemeClr val="dk1"/>
                </a:solidFill>
              </a:rPr>
              <a:t>Mileage Distribution:</a:t>
            </a:r>
            <a:r>
              <a:rPr lang="en-US" sz="1500">
                <a:solidFill>
                  <a:schemeClr val="dk1"/>
                </a:solidFill>
              </a:rPr>
              <a:t> The boxplot presents the distribution of mileage for various countries where manufacturers are located. Each box represents a different country, and the length of the box corresponds to the interquartile range (IQR), indicating where most of the data lies.</a:t>
            </a:r>
            <a:endParaRPr sz="1500">
              <a:solidFill>
                <a:schemeClr val="dk1"/>
              </a:solidFill>
            </a:endParaRPr>
          </a:p>
          <a:p>
            <a:pPr marL="0" lvl="0" indent="0" algn="l" rtl="0">
              <a:lnSpc>
                <a:spcPct val="115000"/>
              </a:lnSpc>
              <a:spcBef>
                <a:spcPts val="1200"/>
              </a:spcBef>
              <a:spcAft>
                <a:spcPts val="0"/>
              </a:spcAft>
              <a:buNone/>
            </a:pPr>
            <a:r>
              <a:rPr lang="en-US" sz="1500" b="1">
                <a:solidFill>
                  <a:schemeClr val="dk1"/>
                </a:solidFill>
              </a:rPr>
              <a:t>Outlier Display:</a:t>
            </a:r>
            <a:r>
              <a:rPr lang="en-US" sz="1500">
                <a:solidFill>
                  <a:schemeClr val="dk1"/>
                </a:solidFill>
              </a:rPr>
              <a:t> The parameter `showfliers=False` is used, which means that outliers (values far from the median) are not displayed on the plot. </a:t>
            </a:r>
            <a:endParaRPr sz="1500">
              <a:solidFill>
                <a:schemeClr val="dk1"/>
              </a:solidFill>
            </a:endParaRPr>
          </a:p>
          <a:p>
            <a:pPr marL="0" lvl="0" indent="0" algn="l" rtl="0">
              <a:lnSpc>
                <a:spcPct val="115000"/>
              </a:lnSpc>
              <a:spcBef>
                <a:spcPts val="1200"/>
              </a:spcBef>
              <a:spcAft>
                <a:spcPts val="0"/>
              </a:spcAft>
              <a:buNone/>
            </a:pPr>
            <a:r>
              <a:rPr lang="en-US" sz="1500" b="1">
                <a:solidFill>
                  <a:schemeClr val="dk1"/>
                </a:solidFill>
              </a:rPr>
              <a:t>Comparison between Countries:</a:t>
            </a:r>
            <a:r>
              <a:rPr lang="en-US" sz="1500">
                <a:solidFill>
                  <a:schemeClr val="dk1"/>
                </a:solidFill>
              </a:rPr>
              <a:t> This plot allows you to compare the mileage distribution between different countries where manufacturers are located.</a:t>
            </a:r>
            <a:endParaRPr sz="1500">
              <a:solidFill>
                <a:schemeClr val="dk1"/>
              </a:solidFill>
            </a:endParaRPr>
          </a:p>
          <a:p>
            <a:pPr marL="0" lvl="0" indent="0" algn="l" rtl="0">
              <a:lnSpc>
                <a:spcPct val="115000"/>
              </a:lnSpc>
              <a:spcBef>
                <a:spcPts val="1200"/>
              </a:spcBef>
              <a:spcAft>
                <a:spcPts val="1200"/>
              </a:spcAft>
              <a:buNone/>
            </a:pPr>
            <a:r>
              <a:rPr lang="en-US" sz="1500" b="1">
                <a:solidFill>
                  <a:schemeClr val="dk1"/>
                </a:solidFill>
              </a:rPr>
              <a:t>Data Analysis:</a:t>
            </a:r>
            <a:r>
              <a:rPr lang="en-US" sz="1500">
                <a:solidFill>
                  <a:schemeClr val="dk1"/>
                </a:solidFill>
              </a:rPr>
              <a:t> By examining this plot, you can gain insights into the mileage characteristics of vehicles from different countries, which can be valuable for assessing the manufacturing quality and potential differences in driving conditions across countries.</a:t>
            </a:r>
            <a:endParaRPr sz="15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pic>
        <p:nvPicPr>
          <p:cNvPr id="372" name="Google Shape;372;p14"/>
          <p:cNvPicPr preferRelativeResize="0"/>
          <p:nvPr/>
        </p:nvPicPr>
        <p:blipFill rotWithShape="1">
          <a:blip r:embed="rId3">
            <a:alphaModFix/>
          </a:blip>
          <a:srcRect/>
          <a:stretch/>
        </p:blipFill>
        <p:spPr>
          <a:xfrm>
            <a:off x="397750" y="904601"/>
            <a:ext cx="5891700" cy="5260500"/>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373" name="Google Shape;373;p14"/>
          <p:cNvSpPr txBox="1"/>
          <p:nvPr/>
        </p:nvSpPr>
        <p:spPr>
          <a:xfrm>
            <a:off x="397750" y="266475"/>
            <a:ext cx="5891700" cy="475500"/>
          </a:xfrm>
          <a:prstGeom prst="rect">
            <a:avLst/>
          </a:prstGeom>
          <a:solidFill>
            <a:srgbClr val="FF0000"/>
          </a:solid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en-US" sz="2100" b="1">
                <a:solidFill>
                  <a:schemeClr val="lt1"/>
                </a:solidFill>
                <a:latin typeface="Twentieth Century"/>
                <a:ea typeface="Twentieth Century"/>
                <a:cs typeface="Twentieth Century"/>
                <a:sym typeface="Twentieth Century"/>
              </a:rPr>
              <a:t>Distribution of Horsepower PER CAR MAKER</a:t>
            </a:r>
            <a:endParaRPr sz="2100"/>
          </a:p>
        </p:txBody>
      </p:sp>
      <p:sp>
        <p:nvSpPr>
          <p:cNvPr id="374" name="Google Shape;374;p14"/>
          <p:cNvSpPr txBox="1"/>
          <p:nvPr/>
        </p:nvSpPr>
        <p:spPr>
          <a:xfrm>
            <a:off x="6387900" y="1054800"/>
            <a:ext cx="5543400" cy="4748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US" sz="1500" b="1">
                <a:solidFill>
                  <a:schemeClr val="dk1"/>
                </a:solidFill>
              </a:rPr>
              <a:t>Horsepower Distribution: </a:t>
            </a:r>
            <a:r>
              <a:rPr lang="en-US" sz="1500">
                <a:solidFill>
                  <a:schemeClr val="dk1"/>
                </a:solidFill>
              </a:rPr>
              <a:t>The boxplot presents the distribution of horsepower for various car manufacturers. </a:t>
            </a:r>
            <a:endParaRPr sz="1500">
              <a:solidFill>
                <a:schemeClr val="dk1"/>
              </a:solidFill>
            </a:endParaRPr>
          </a:p>
          <a:p>
            <a:pPr marL="0" lvl="0" indent="0" algn="l" rtl="0">
              <a:lnSpc>
                <a:spcPct val="115000"/>
              </a:lnSpc>
              <a:spcBef>
                <a:spcPts val="1200"/>
              </a:spcBef>
              <a:spcAft>
                <a:spcPts val="0"/>
              </a:spcAft>
              <a:buNone/>
            </a:pPr>
            <a:r>
              <a:rPr lang="en-US" sz="1500" b="1">
                <a:solidFill>
                  <a:schemeClr val="dk1"/>
                </a:solidFill>
              </a:rPr>
              <a:t>Outlier Display:</a:t>
            </a:r>
            <a:r>
              <a:rPr lang="en-US" sz="1500">
                <a:solidFill>
                  <a:schemeClr val="dk1"/>
                </a:solidFill>
              </a:rPr>
              <a:t> The parameter `showfliers=False` is used, which means that outliers (values far from the median) are not displayed on the plot. </a:t>
            </a:r>
            <a:endParaRPr sz="1500">
              <a:solidFill>
                <a:schemeClr val="dk1"/>
              </a:solidFill>
            </a:endParaRPr>
          </a:p>
          <a:p>
            <a:pPr marL="0" lvl="0" indent="0" algn="l" rtl="0">
              <a:lnSpc>
                <a:spcPct val="115000"/>
              </a:lnSpc>
              <a:spcBef>
                <a:spcPts val="1200"/>
              </a:spcBef>
              <a:spcAft>
                <a:spcPts val="0"/>
              </a:spcAft>
              <a:buNone/>
            </a:pPr>
            <a:r>
              <a:rPr lang="en-US" sz="1500" b="1">
                <a:solidFill>
                  <a:schemeClr val="dk1"/>
                </a:solidFill>
              </a:rPr>
              <a:t>Comparison between Car Makers:</a:t>
            </a:r>
            <a:r>
              <a:rPr lang="en-US" sz="1500">
                <a:solidFill>
                  <a:schemeClr val="dk1"/>
                </a:solidFill>
              </a:rPr>
              <a:t> This plot allows you to compare the horsepower distribution between different car manufacturers. </a:t>
            </a:r>
            <a:endParaRPr sz="1500">
              <a:solidFill>
                <a:schemeClr val="dk1"/>
              </a:solidFill>
            </a:endParaRPr>
          </a:p>
          <a:p>
            <a:pPr marL="0" lvl="0" indent="0" algn="l" rtl="0">
              <a:lnSpc>
                <a:spcPct val="115000"/>
              </a:lnSpc>
              <a:spcBef>
                <a:spcPts val="1200"/>
              </a:spcBef>
              <a:spcAft>
                <a:spcPts val="0"/>
              </a:spcAft>
              <a:buNone/>
            </a:pPr>
            <a:r>
              <a:rPr lang="en-US" sz="1500" b="1">
                <a:solidFill>
                  <a:schemeClr val="dk1"/>
                </a:solidFill>
              </a:rPr>
              <a:t>Data Analysis:</a:t>
            </a:r>
            <a:r>
              <a:rPr lang="en-US" sz="1500">
                <a:solidFill>
                  <a:schemeClr val="dk1"/>
                </a:solidFill>
              </a:rPr>
              <a:t> By examining this plot, you can gain insights into the horsepower characteristics of various car makers, which can be valuable for assessing the performance and power of vehicles from different manufacturers.</a:t>
            </a:r>
            <a:endParaRPr sz="1500">
              <a:solidFill>
                <a:schemeClr val="dk1"/>
              </a:solidFill>
            </a:endParaRPr>
          </a:p>
          <a:p>
            <a:pPr marL="0" lvl="0" indent="0" algn="l" rtl="0">
              <a:lnSpc>
                <a:spcPct val="115000"/>
              </a:lnSpc>
              <a:spcBef>
                <a:spcPts val="1200"/>
              </a:spcBef>
              <a:spcAft>
                <a:spcPts val="1200"/>
              </a:spcAft>
              <a:buNone/>
            </a:pPr>
            <a:r>
              <a:rPr lang="en-US" sz="1500" b="1">
                <a:solidFill>
                  <a:schemeClr val="dk1"/>
                </a:solidFill>
              </a:rPr>
              <a:t>Custom Range:</a:t>
            </a:r>
            <a:r>
              <a:rPr lang="en-US" sz="1500">
                <a:solidFill>
                  <a:schemeClr val="dk1"/>
                </a:solidFill>
              </a:rPr>
              <a:t> The x-axis range is limited to 0 to 500, which narrows the focus of the plot and makes it easier to compare and analyze the data within that range.</a:t>
            </a:r>
            <a:endParaRPr sz="15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16"/>
          <p:cNvSpPr txBox="1">
            <a:spLocks noGrp="1"/>
          </p:cNvSpPr>
          <p:nvPr>
            <p:ph type="title"/>
          </p:nvPr>
        </p:nvSpPr>
        <p:spPr>
          <a:xfrm>
            <a:off x="360950" y="114850"/>
            <a:ext cx="4725300" cy="6234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lt1"/>
              </a:buClr>
              <a:buSzPct val="100000"/>
              <a:buFont typeface="Twentieth Century"/>
              <a:buNone/>
            </a:pPr>
            <a:r>
              <a:rPr lang="en-US"/>
              <a:t>                           </a:t>
            </a:r>
            <a:br>
              <a:rPr lang="en-US"/>
            </a:br>
            <a:r>
              <a:rPr lang="en-US"/>
              <a:t>                                </a:t>
            </a:r>
            <a:endParaRPr/>
          </a:p>
          <a:p>
            <a:pPr marL="0" lvl="0" indent="0" algn="l" rtl="0">
              <a:lnSpc>
                <a:spcPct val="90000"/>
              </a:lnSpc>
              <a:spcBef>
                <a:spcPts val="0"/>
              </a:spcBef>
              <a:spcAft>
                <a:spcPts val="0"/>
              </a:spcAft>
              <a:buClr>
                <a:schemeClr val="lt1"/>
              </a:buClr>
              <a:buSzPct val="300000"/>
              <a:buFont typeface="Twentieth Century"/>
              <a:buNone/>
            </a:pPr>
            <a:r>
              <a:rPr lang="en-US"/>
              <a:t> </a:t>
            </a:r>
            <a:r>
              <a:rPr lang="en-US" sz="1955" b="1"/>
              <a:t>Distribution of Horsepower PER Country of Manufacturer</a:t>
            </a:r>
            <a:br>
              <a:rPr lang="en-US">
                <a:solidFill>
                  <a:srgbClr val="C00000"/>
                </a:solidFill>
              </a:rPr>
            </a:br>
            <a:r>
              <a:rPr lang="en-US"/>
              <a:t>                              </a:t>
            </a:r>
            <a:br>
              <a:rPr lang="en-US"/>
            </a:br>
            <a:br>
              <a:rPr lang="en-US" sz="1100" b="1" i="0">
                <a:solidFill>
                  <a:srgbClr val="000000"/>
                </a:solidFill>
                <a:latin typeface="Helvetica Neue"/>
                <a:ea typeface="Helvetica Neue"/>
                <a:cs typeface="Helvetica Neue"/>
                <a:sym typeface="Helvetica Neue"/>
              </a:rPr>
            </a:br>
            <a:endParaRPr sz="1200">
              <a:solidFill>
                <a:schemeClr val="dk1"/>
              </a:solidFill>
              <a:latin typeface="Arial"/>
              <a:ea typeface="Arial"/>
              <a:cs typeface="Arial"/>
              <a:sym typeface="Arial"/>
            </a:endParaRPr>
          </a:p>
          <a:p>
            <a:pPr marL="0" lvl="0" indent="0" algn="l" rtl="0">
              <a:lnSpc>
                <a:spcPct val="90000"/>
              </a:lnSpc>
              <a:spcBef>
                <a:spcPts val="0"/>
              </a:spcBef>
              <a:spcAft>
                <a:spcPts val="0"/>
              </a:spcAft>
              <a:buClr>
                <a:schemeClr val="lt1"/>
              </a:buClr>
              <a:buSzPct val="276923"/>
              <a:buFont typeface="Twentieth Century"/>
              <a:buNone/>
            </a:pPr>
            <a:br>
              <a:rPr lang="en-US" sz="1300" b="0" i="0">
                <a:solidFill>
                  <a:srgbClr val="000000"/>
                </a:solidFill>
                <a:latin typeface="Helvetica Neue"/>
                <a:ea typeface="Helvetica Neue"/>
                <a:cs typeface="Helvetica Neue"/>
                <a:sym typeface="Helvetica Neue"/>
              </a:rPr>
            </a:br>
            <a:r>
              <a:rPr lang="en-US" sz="1300" b="0" i="0">
                <a:solidFill>
                  <a:srgbClr val="000000"/>
                </a:solidFill>
                <a:latin typeface="Helvetica Neue"/>
                <a:ea typeface="Helvetica Neue"/>
                <a:cs typeface="Helvetica Neue"/>
                <a:sym typeface="Helvetica Neue"/>
              </a:rPr>
              <a:t>                                             </a:t>
            </a:r>
            <a:endParaRPr sz="4000" b="1"/>
          </a:p>
        </p:txBody>
      </p:sp>
      <p:pic>
        <p:nvPicPr>
          <p:cNvPr id="380" name="Google Shape;380;p16"/>
          <p:cNvPicPr preferRelativeResize="0"/>
          <p:nvPr/>
        </p:nvPicPr>
        <p:blipFill rotWithShape="1">
          <a:blip r:embed="rId3">
            <a:alphaModFix/>
          </a:blip>
          <a:srcRect/>
          <a:stretch/>
        </p:blipFill>
        <p:spPr>
          <a:xfrm>
            <a:off x="215100" y="959250"/>
            <a:ext cx="5843399" cy="5259150"/>
          </a:xfrm>
          <a:prstGeom prst="rect">
            <a:avLst/>
          </a:prstGeom>
          <a:noFill/>
          <a:ln w="228600" cap="sq" cmpd="thickThin">
            <a:solidFill>
              <a:srgbClr val="000000"/>
            </a:solidFill>
            <a:prstDash val="solid"/>
            <a:miter lim="800000"/>
            <a:headEnd type="none" w="sm" len="sm"/>
            <a:tailEnd type="none" w="sm" len="sm"/>
          </a:ln>
        </p:spPr>
      </p:pic>
      <p:sp>
        <p:nvSpPr>
          <p:cNvPr id="381" name="Google Shape;381;p16"/>
          <p:cNvSpPr txBox="1"/>
          <p:nvPr/>
        </p:nvSpPr>
        <p:spPr>
          <a:xfrm>
            <a:off x="6538850" y="614700"/>
            <a:ext cx="5231100" cy="5391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US" sz="1500" b="1">
                <a:solidFill>
                  <a:schemeClr val="dk1"/>
                </a:solidFill>
              </a:rPr>
              <a:t>Horsepower Distribution:</a:t>
            </a:r>
            <a:r>
              <a:rPr lang="en-US" sz="1500">
                <a:solidFill>
                  <a:schemeClr val="dk1"/>
                </a:solidFill>
              </a:rPr>
              <a:t> The boxplot displays the distribution of horsepower for vehicles manufactured in various countries. Each box represents a different country, and the length of the box corresponds to the interquartile range (IQR), indicating where most of the data lies.</a:t>
            </a:r>
            <a:endParaRPr sz="1500">
              <a:solidFill>
                <a:schemeClr val="dk1"/>
              </a:solidFill>
            </a:endParaRPr>
          </a:p>
          <a:p>
            <a:pPr marL="0" lvl="0" indent="0" algn="l" rtl="0">
              <a:lnSpc>
                <a:spcPct val="115000"/>
              </a:lnSpc>
              <a:spcBef>
                <a:spcPts val="1200"/>
              </a:spcBef>
              <a:spcAft>
                <a:spcPts val="0"/>
              </a:spcAft>
              <a:buNone/>
            </a:pPr>
            <a:r>
              <a:rPr lang="en-US" sz="1500">
                <a:solidFill>
                  <a:schemeClr val="dk1"/>
                </a:solidFill>
              </a:rPr>
              <a:t> </a:t>
            </a:r>
            <a:r>
              <a:rPr lang="en-US" sz="1500" b="1">
                <a:solidFill>
                  <a:schemeClr val="dk1"/>
                </a:solidFill>
              </a:rPr>
              <a:t>Outlier Handling:</a:t>
            </a:r>
            <a:r>
              <a:rPr lang="en-US" sz="1500">
                <a:solidFill>
                  <a:schemeClr val="dk1"/>
                </a:solidFill>
              </a:rPr>
              <a:t> The parameter `showfliers=False` is used, which means that outliers (values far from the median) are not displayed on the plot. This can provide a clearer view of the central tendency of horsepower for each country.</a:t>
            </a:r>
            <a:endParaRPr sz="1500">
              <a:solidFill>
                <a:schemeClr val="dk1"/>
              </a:solidFill>
            </a:endParaRPr>
          </a:p>
          <a:p>
            <a:pPr marL="0" lvl="0" indent="0" algn="l" rtl="0">
              <a:lnSpc>
                <a:spcPct val="115000"/>
              </a:lnSpc>
              <a:spcBef>
                <a:spcPts val="1200"/>
              </a:spcBef>
              <a:spcAft>
                <a:spcPts val="0"/>
              </a:spcAft>
              <a:buNone/>
            </a:pPr>
            <a:r>
              <a:rPr lang="en-US" sz="1500" b="1">
                <a:solidFill>
                  <a:schemeClr val="dk1"/>
                </a:solidFill>
              </a:rPr>
              <a:t>Hue for Country:</a:t>
            </a:r>
            <a:r>
              <a:rPr lang="en-US" sz="1500">
                <a:solidFill>
                  <a:schemeClr val="dk1"/>
                </a:solidFill>
              </a:rPr>
              <a:t> The 'hue' parameter is used to differentiate the boxes by country. This allows for easy comparison of horsepower distributions among different countries in a single plot..</a:t>
            </a:r>
            <a:endParaRPr sz="1500">
              <a:solidFill>
                <a:schemeClr val="dk1"/>
              </a:solidFill>
            </a:endParaRPr>
          </a:p>
          <a:p>
            <a:pPr marL="0" lvl="0" indent="0" algn="l" rtl="0">
              <a:lnSpc>
                <a:spcPct val="115000"/>
              </a:lnSpc>
              <a:spcBef>
                <a:spcPts val="1200"/>
              </a:spcBef>
              <a:spcAft>
                <a:spcPts val="1200"/>
              </a:spcAft>
              <a:buNone/>
            </a:pPr>
            <a:r>
              <a:rPr lang="en-US" sz="1500">
                <a:solidFill>
                  <a:schemeClr val="dk1"/>
                </a:solidFill>
              </a:rPr>
              <a:t> </a:t>
            </a:r>
            <a:r>
              <a:rPr lang="en-US" sz="1500" b="1">
                <a:solidFill>
                  <a:schemeClr val="dk1"/>
                </a:solidFill>
              </a:rPr>
              <a:t>Data Analysis:</a:t>
            </a:r>
            <a:r>
              <a:rPr lang="en-US" sz="1500">
                <a:solidFill>
                  <a:schemeClr val="dk1"/>
                </a:solidFill>
              </a:rPr>
              <a:t> This plot helps you gain insights into the horsepower characteristics of vehicles from different countries. It allows for a comparison of performance attributes based on manufacturing location.</a:t>
            </a:r>
            <a:endParaRPr b="1">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grpSp>
        <p:nvGrpSpPr>
          <p:cNvPr id="386" name="Google Shape;386;p17"/>
          <p:cNvGrpSpPr/>
          <p:nvPr/>
        </p:nvGrpSpPr>
        <p:grpSpPr>
          <a:xfrm>
            <a:off x="2493099" y="320841"/>
            <a:ext cx="6719228" cy="2117559"/>
            <a:chOff x="1351686" y="0"/>
            <a:chExt cx="6719228" cy="2117559"/>
          </a:xfrm>
        </p:grpSpPr>
        <p:sp>
          <p:nvSpPr>
            <p:cNvPr id="387" name="Google Shape;387;p17"/>
            <p:cNvSpPr/>
            <p:nvPr/>
          </p:nvSpPr>
          <p:spPr>
            <a:xfrm rot="10800000">
              <a:off x="1351686" y="0"/>
              <a:ext cx="6719228" cy="2117559"/>
            </a:xfrm>
            <a:prstGeom prst="homePlate">
              <a:avLst>
                <a:gd name="adj" fmla="val 50000"/>
              </a:avLst>
            </a:prstGeom>
            <a:gradFill>
              <a:gsLst>
                <a:gs pos="0">
                  <a:srgbClr val="485F81"/>
                </a:gs>
                <a:gs pos="100000">
                  <a:srgbClr val="033E6C"/>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7"/>
            <p:cNvSpPr txBox="1"/>
            <p:nvPr/>
          </p:nvSpPr>
          <p:spPr>
            <a:xfrm>
              <a:off x="1881076" y="0"/>
              <a:ext cx="6189838" cy="2117559"/>
            </a:xfrm>
            <a:prstGeom prst="rect">
              <a:avLst/>
            </a:prstGeom>
            <a:noFill/>
            <a:ln>
              <a:noFill/>
            </a:ln>
          </p:spPr>
          <p:txBody>
            <a:bodyPr spcFirstLastPara="1" wrap="square" lIns="933775" tIns="68575" rIns="128000" bIns="68575" anchor="ctr" anchorCtr="0">
              <a:noAutofit/>
            </a:bodyPr>
            <a:lstStyle/>
            <a:p>
              <a:pPr marL="0" marR="0" lvl="0" indent="0" algn="ctr" rtl="0">
                <a:lnSpc>
                  <a:spcPct val="90000"/>
                </a:lnSpc>
                <a:spcBef>
                  <a:spcPts val="0"/>
                </a:spcBef>
                <a:spcAft>
                  <a:spcPts val="0"/>
                </a:spcAft>
                <a:buClr>
                  <a:schemeClr val="lt1"/>
                </a:buClr>
                <a:buSzPts val="1800"/>
                <a:buFont typeface="Twentieth Century"/>
                <a:buNone/>
              </a:pPr>
              <a:r>
                <a:rPr lang="en-US" sz="1800" b="1">
                  <a:solidFill>
                    <a:schemeClr val="lt1"/>
                  </a:solidFill>
                  <a:latin typeface="Twentieth Century"/>
                  <a:ea typeface="Twentieth Century"/>
                  <a:cs typeface="Twentieth Century"/>
                  <a:sym typeface="Twentieth Century"/>
                </a:rPr>
                <a:t>Frequently USED CAR in </a:t>
              </a:r>
              <a:endParaRPr/>
            </a:p>
            <a:p>
              <a:pPr marL="0" marR="0" lvl="0" indent="0" algn="ctr" rtl="0">
                <a:lnSpc>
                  <a:spcPct val="90000"/>
                </a:lnSpc>
                <a:spcBef>
                  <a:spcPts val="630"/>
                </a:spcBef>
                <a:spcAft>
                  <a:spcPts val="0"/>
                </a:spcAft>
                <a:buClr>
                  <a:schemeClr val="lt1"/>
                </a:buClr>
                <a:buSzPts val="1800"/>
                <a:buFont typeface="Twentieth Century"/>
                <a:buNone/>
              </a:pPr>
              <a:endParaRPr sz="1800" b="1">
                <a:solidFill>
                  <a:schemeClr val="lt1"/>
                </a:solidFill>
                <a:latin typeface="Twentieth Century"/>
                <a:ea typeface="Twentieth Century"/>
                <a:cs typeface="Twentieth Century"/>
                <a:sym typeface="Twentieth Century"/>
              </a:endParaRPr>
            </a:p>
            <a:p>
              <a:pPr marL="0" marR="0" lvl="0" indent="0" algn="ctr" rtl="0">
                <a:lnSpc>
                  <a:spcPct val="90000"/>
                </a:lnSpc>
                <a:spcBef>
                  <a:spcPts val="630"/>
                </a:spcBef>
                <a:spcAft>
                  <a:spcPts val="0"/>
                </a:spcAft>
                <a:buClr>
                  <a:schemeClr val="lt1"/>
                </a:buClr>
                <a:buSzPts val="1800"/>
                <a:buFont typeface="Twentieth Century"/>
                <a:buNone/>
              </a:pPr>
              <a:r>
                <a:rPr lang="en-US" sz="1800" b="1">
                  <a:solidFill>
                    <a:schemeClr val="lt1"/>
                  </a:solidFill>
                  <a:latin typeface="Twentieth Century"/>
                  <a:ea typeface="Twentieth Century"/>
                  <a:cs typeface="Twentieth Century"/>
                  <a:sym typeface="Twentieth Century"/>
                </a:rPr>
                <a:t>THE DATASET (Let’s Find it) </a:t>
              </a:r>
              <a:br>
                <a:rPr lang="en-US" sz="1800">
                  <a:solidFill>
                    <a:schemeClr val="lt1"/>
                  </a:solidFill>
                  <a:latin typeface="Twentieth Century"/>
                  <a:ea typeface="Twentieth Century"/>
                  <a:cs typeface="Twentieth Century"/>
                  <a:sym typeface="Twentieth Century"/>
                </a:rPr>
              </a:br>
              <a:r>
                <a:rPr lang="en-US" sz="1800">
                  <a:solidFill>
                    <a:schemeClr val="lt1"/>
                  </a:solidFill>
                  <a:latin typeface="Twentieth Century"/>
                  <a:ea typeface="Twentieth Century"/>
                  <a:cs typeface="Twentieth Century"/>
                  <a:sym typeface="Twentieth Century"/>
                </a:rPr>
                <a:t>                              </a:t>
              </a:r>
              <a:br>
                <a:rPr lang="en-US" sz="1800">
                  <a:solidFill>
                    <a:schemeClr val="lt1"/>
                  </a:solidFill>
                  <a:latin typeface="Twentieth Century"/>
                  <a:ea typeface="Twentieth Century"/>
                  <a:cs typeface="Twentieth Century"/>
                  <a:sym typeface="Twentieth Century"/>
                </a:rPr>
              </a:br>
              <a:br>
                <a:rPr lang="en-US" sz="1800" b="1" i="0">
                  <a:solidFill>
                    <a:schemeClr val="lt1"/>
                  </a:solidFill>
                  <a:latin typeface="Twentieth Century"/>
                  <a:ea typeface="Twentieth Century"/>
                  <a:cs typeface="Twentieth Century"/>
                  <a:sym typeface="Twentieth Century"/>
                </a:rPr>
              </a:br>
              <a:br>
                <a:rPr lang="en-US" sz="1800" b="1" i="0">
                  <a:solidFill>
                    <a:schemeClr val="lt1"/>
                  </a:solidFill>
                  <a:latin typeface="Twentieth Century"/>
                  <a:ea typeface="Twentieth Century"/>
                  <a:cs typeface="Twentieth Century"/>
                  <a:sym typeface="Twentieth Century"/>
                </a:rPr>
              </a:br>
              <a:br>
                <a:rPr lang="en-US" sz="1800" b="0" i="0">
                  <a:solidFill>
                    <a:schemeClr val="lt1"/>
                  </a:solidFill>
                  <a:latin typeface="Twentieth Century"/>
                  <a:ea typeface="Twentieth Century"/>
                  <a:cs typeface="Twentieth Century"/>
                  <a:sym typeface="Twentieth Century"/>
                </a:rPr>
              </a:br>
              <a:r>
                <a:rPr lang="en-US" sz="1800" b="0" i="0">
                  <a:solidFill>
                    <a:schemeClr val="lt1"/>
                  </a:solidFill>
                  <a:latin typeface="Twentieth Century"/>
                  <a:ea typeface="Twentieth Century"/>
                  <a:cs typeface="Twentieth Century"/>
                  <a:sym typeface="Twentieth Century"/>
                </a:rPr>
                <a:t>                                             </a:t>
              </a:r>
              <a:endParaRPr sz="1800">
                <a:solidFill>
                  <a:schemeClr val="lt1"/>
                </a:solidFill>
                <a:latin typeface="Twentieth Century"/>
                <a:ea typeface="Twentieth Century"/>
                <a:cs typeface="Twentieth Century"/>
                <a:sym typeface="Twentieth Century"/>
              </a:endParaRPr>
            </a:p>
          </p:txBody>
        </p:sp>
        <p:sp>
          <p:nvSpPr>
            <p:cNvPr id="389" name="Google Shape;389;p17"/>
            <p:cNvSpPr/>
            <p:nvPr/>
          </p:nvSpPr>
          <p:spPr>
            <a:xfrm>
              <a:off x="1363580" y="0"/>
              <a:ext cx="2117559" cy="2117559"/>
            </a:xfrm>
            <a:prstGeom prst="ellipse">
              <a:avLst/>
            </a:prstGeom>
            <a:blipFill rotWithShape="1">
              <a:blip r:embed="rId3">
                <a:alphaModFix/>
              </a:blip>
              <a:stretch>
                <a:fillRect l="-24998" r="-24998"/>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90" name="Google Shape;390;p17"/>
          <p:cNvPicPr preferRelativeResize="0"/>
          <p:nvPr/>
        </p:nvPicPr>
        <p:blipFill rotWithShape="1">
          <a:blip r:embed="rId4">
            <a:alphaModFix/>
          </a:blip>
          <a:srcRect/>
          <a:stretch/>
        </p:blipFill>
        <p:spPr>
          <a:xfrm>
            <a:off x="2944857" y="2545944"/>
            <a:ext cx="6302286" cy="3177815"/>
          </a:xfrm>
          <a:prstGeom prst="snip2DiagRect">
            <a:avLst>
              <a:gd name="adj1" fmla="val 0"/>
              <a:gd name="adj2" fmla="val 16667"/>
            </a:avLst>
          </a:prstGeom>
          <a:solidFill>
            <a:srgbClr val="ECECEC"/>
          </a:solidFill>
          <a:ln>
            <a:noFill/>
          </a:ln>
          <a:effectLst>
            <a:outerShdw blurRad="190500" dist="228600" dir="2700000" algn="ctr">
              <a:srgbClr val="000000">
                <a:alpha val="29803"/>
              </a:srgbClr>
            </a:outerShdw>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18"/>
          <p:cNvSpPr txBox="1"/>
          <p:nvPr/>
        </p:nvSpPr>
        <p:spPr>
          <a:xfrm>
            <a:off x="4673950" y="1476600"/>
            <a:ext cx="2970300" cy="651300"/>
          </a:xfrm>
          <a:prstGeom prst="rect">
            <a:avLst/>
          </a:prstGeom>
          <a:noFill/>
          <a:ln>
            <a:noFill/>
          </a:ln>
        </p:spPr>
        <p:txBody>
          <a:bodyPr spcFirstLastPara="1" wrap="square" lIns="53325" tIns="35550" rIns="53325" bIns="35550" anchor="ctr" anchorCtr="0">
            <a:noAutofit/>
          </a:bodyPr>
          <a:lstStyle/>
          <a:p>
            <a:pPr marL="0" marR="0" lvl="0" indent="0" algn="ctr" rtl="0">
              <a:lnSpc>
                <a:spcPct val="90000"/>
              </a:lnSpc>
              <a:spcBef>
                <a:spcPts val="0"/>
              </a:spcBef>
              <a:spcAft>
                <a:spcPts val="0"/>
              </a:spcAft>
              <a:buClr>
                <a:schemeClr val="lt1"/>
              </a:buClr>
              <a:buSzPts val="2800"/>
              <a:buFont typeface="Twentieth Century"/>
              <a:buNone/>
            </a:pPr>
            <a:endParaRPr sz="2800">
              <a:solidFill>
                <a:schemeClr val="lt1"/>
              </a:solidFill>
              <a:latin typeface="Twentieth Century"/>
              <a:ea typeface="Twentieth Century"/>
              <a:cs typeface="Twentieth Century"/>
              <a:sym typeface="Twentieth Century"/>
            </a:endParaRPr>
          </a:p>
        </p:txBody>
      </p:sp>
      <p:pic>
        <p:nvPicPr>
          <p:cNvPr id="396" name="Google Shape;396;p18"/>
          <p:cNvPicPr preferRelativeResize="0"/>
          <p:nvPr/>
        </p:nvPicPr>
        <p:blipFill rotWithShape="1">
          <a:blip r:embed="rId3">
            <a:alphaModFix/>
          </a:blip>
          <a:srcRect/>
          <a:stretch/>
        </p:blipFill>
        <p:spPr>
          <a:xfrm>
            <a:off x="235025" y="1141950"/>
            <a:ext cx="5887074" cy="4912124"/>
          </a:xfrm>
          <a:prstGeom prst="rect">
            <a:avLst/>
          </a:prstGeom>
          <a:noFill/>
          <a:ln w="228600" cap="sq" cmpd="thickThin">
            <a:solidFill>
              <a:srgbClr val="000000"/>
            </a:solidFill>
            <a:prstDash val="solid"/>
            <a:miter lim="800000"/>
            <a:headEnd type="none" w="sm" len="sm"/>
            <a:tailEnd type="none" w="sm" len="sm"/>
          </a:ln>
        </p:spPr>
      </p:pic>
      <p:sp>
        <p:nvSpPr>
          <p:cNvPr id="397" name="Google Shape;397;p18"/>
          <p:cNvSpPr txBox="1"/>
          <p:nvPr/>
        </p:nvSpPr>
        <p:spPr>
          <a:xfrm>
            <a:off x="508600" y="152400"/>
            <a:ext cx="6119700" cy="600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700" b="1">
                <a:solidFill>
                  <a:schemeClr val="dk1"/>
                </a:solidFill>
              </a:rPr>
              <a:t>NO OF CARS BASED ON BRAND </a:t>
            </a:r>
            <a:endParaRPr sz="3000" b="1"/>
          </a:p>
        </p:txBody>
      </p:sp>
      <p:sp>
        <p:nvSpPr>
          <p:cNvPr id="398" name="Google Shape;398;p18"/>
          <p:cNvSpPr txBox="1"/>
          <p:nvPr/>
        </p:nvSpPr>
        <p:spPr>
          <a:xfrm>
            <a:off x="6693950" y="752700"/>
            <a:ext cx="4905600" cy="5421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Clr>
                <a:schemeClr val="dk1"/>
              </a:buClr>
              <a:buSzPts val="1100"/>
              <a:buFont typeface="Arial"/>
              <a:buNone/>
            </a:pPr>
            <a:r>
              <a:rPr lang="en-US" sz="1700" b="1">
                <a:solidFill>
                  <a:schemeClr val="dk1"/>
                </a:solidFill>
              </a:rPr>
              <a:t>Number of Cars per Manufacturer:</a:t>
            </a:r>
            <a:r>
              <a:rPr lang="en-US" sz="1700">
                <a:solidFill>
                  <a:schemeClr val="dk1"/>
                </a:solidFill>
              </a:rPr>
              <a:t> The horizontal bar plot displays the number of cars produced by each car maker. </a:t>
            </a:r>
            <a:endParaRPr sz="1700">
              <a:solidFill>
                <a:schemeClr val="dk1"/>
              </a:solidFill>
            </a:endParaRPr>
          </a:p>
          <a:p>
            <a:pPr marL="0" lvl="0" indent="0" algn="l" rtl="0">
              <a:lnSpc>
                <a:spcPct val="115000"/>
              </a:lnSpc>
              <a:spcBef>
                <a:spcPts val="1200"/>
              </a:spcBef>
              <a:spcAft>
                <a:spcPts val="0"/>
              </a:spcAft>
              <a:buNone/>
            </a:pPr>
            <a:r>
              <a:rPr lang="en-US" sz="1700" b="1">
                <a:solidFill>
                  <a:schemeClr val="dk1"/>
                </a:solidFill>
              </a:rPr>
              <a:t>Visual Style:</a:t>
            </a:r>
            <a:r>
              <a:rPr lang="en-US" sz="1700">
                <a:solidFill>
                  <a:schemeClr val="dk1"/>
                </a:solidFill>
              </a:rPr>
              <a:t> The code employs a specific visual style by using `sns.set_style("ticks")` and customizing the tick sizes for better visual appeal.</a:t>
            </a:r>
            <a:endParaRPr sz="17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sz="1700" b="1">
                <a:solidFill>
                  <a:schemeClr val="dk1"/>
                </a:solidFill>
              </a:rPr>
              <a:t>Data Aggregation:</a:t>
            </a:r>
            <a:r>
              <a:rPr lang="en-US" sz="1700">
                <a:solidFill>
                  <a:schemeClr val="dk1"/>
                </a:solidFill>
              </a:rPr>
              <a:t> The code first calculates the number of cars for each manufacturer and sorts them in descending order to visualize the manufacturers with the most cars at the top.</a:t>
            </a:r>
            <a:endParaRPr sz="1700">
              <a:solidFill>
                <a:schemeClr val="dk1"/>
              </a:solidFill>
            </a:endParaRPr>
          </a:p>
          <a:p>
            <a:pPr marL="0" lvl="0" indent="0" algn="l" rtl="0">
              <a:lnSpc>
                <a:spcPct val="115000"/>
              </a:lnSpc>
              <a:spcBef>
                <a:spcPts val="1200"/>
              </a:spcBef>
              <a:spcAft>
                <a:spcPts val="1200"/>
              </a:spcAft>
              <a:buNone/>
            </a:pPr>
            <a:r>
              <a:rPr lang="en-US" sz="1700" b="1">
                <a:solidFill>
                  <a:schemeClr val="dk1"/>
                </a:solidFill>
              </a:rPr>
              <a:t>Data Analysis: </a:t>
            </a:r>
            <a:r>
              <a:rPr lang="en-US" sz="1700">
                <a:solidFill>
                  <a:schemeClr val="dk1"/>
                </a:solidFill>
              </a:rPr>
              <a:t>This plot helps you understand which car makers have the highest and lowest production levels, providing insights into the market share and presence of each manufacturer in your dataset.</a:t>
            </a:r>
            <a:endParaRPr sz="3100">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pic>
        <p:nvPicPr>
          <p:cNvPr id="403" name="Google Shape;403;p19"/>
          <p:cNvPicPr preferRelativeResize="0"/>
          <p:nvPr/>
        </p:nvPicPr>
        <p:blipFill rotWithShape="1">
          <a:blip r:embed="rId3">
            <a:alphaModFix/>
          </a:blip>
          <a:srcRect/>
          <a:stretch/>
        </p:blipFill>
        <p:spPr>
          <a:xfrm>
            <a:off x="3936928" y="1892222"/>
            <a:ext cx="4663844" cy="3330229"/>
          </a:xfrm>
          <a:prstGeom prst="rect">
            <a:avLst/>
          </a:prstGeom>
          <a:solidFill>
            <a:srgbClr val="000000"/>
          </a:solidFill>
          <a:ln w="444500" cap="sq" cmpd="sng">
            <a:solidFill>
              <a:srgbClr val="000000"/>
            </a:solidFill>
            <a:prstDash val="solid"/>
            <a:miter lim="800000"/>
            <a:headEnd type="none" w="sm" len="sm"/>
            <a:tailEnd type="none" w="sm" len="sm"/>
          </a:ln>
          <a:effectLst>
            <a:outerShdw blurRad="254000" dist="190500" dir="2700000" sy="90000" algn="bl" rotWithShape="0">
              <a:srgbClr val="000000">
                <a:alpha val="40000"/>
              </a:srgbClr>
            </a:outerShdw>
          </a:effectLst>
        </p:spPr>
      </p:pic>
      <p:grpSp>
        <p:nvGrpSpPr>
          <p:cNvPr id="404" name="Google Shape;404;p19"/>
          <p:cNvGrpSpPr/>
          <p:nvPr/>
        </p:nvGrpSpPr>
        <p:grpSpPr>
          <a:xfrm>
            <a:off x="5069683" y="200526"/>
            <a:ext cx="2260047" cy="1130023"/>
            <a:chOff x="1323852" y="0"/>
            <a:chExt cx="2260047" cy="1130023"/>
          </a:xfrm>
        </p:grpSpPr>
        <p:sp>
          <p:nvSpPr>
            <p:cNvPr id="405" name="Google Shape;405;p19"/>
            <p:cNvSpPr/>
            <p:nvPr/>
          </p:nvSpPr>
          <p:spPr>
            <a:xfrm>
              <a:off x="1323852" y="0"/>
              <a:ext cx="2260047" cy="1130023"/>
            </a:xfrm>
            <a:prstGeom prst="rect">
              <a:avLst/>
            </a:prstGeom>
            <a:gradFill>
              <a:gsLst>
                <a:gs pos="0">
                  <a:srgbClr val="485F81"/>
                </a:gs>
                <a:gs pos="100000">
                  <a:srgbClr val="033E6C"/>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p:cNvSpPr txBox="1"/>
            <p:nvPr/>
          </p:nvSpPr>
          <p:spPr>
            <a:xfrm>
              <a:off x="1323852" y="0"/>
              <a:ext cx="2260047" cy="1130023"/>
            </a:xfrm>
            <a:prstGeom prst="rect">
              <a:avLst/>
            </a:prstGeom>
            <a:noFill/>
            <a:ln>
              <a:noFill/>
            </a:ln>
          </p:spPr>
          <p:txBody>
            <a:bodyPr spcFirstLastPara="1" wrap="square" lIns="13950" tIns="13950" rIns="13950" bIns="13950" anchor="ctr" anchorCtr="0">
              <a:noAutofit/>
            </a:bodyPr>
            <a:lstStyle/>
            <a:p>
              <a:pPr marL="0" marR="0" lvl="0" indent="0" algn="ctr" rtl="0">
                <a:lnSpc>
                  <a:spcPct val="90000"/>
                </a:lnSpc>
                <a:spcBef>
                  <a:spcPts val="0"/>
                </a:spcBef>
                <a:spcAft>
                  <a:spcPts val="0"/>
                </a:spcAft>
                <a:buClr>
                  <a:schemeClr val="lt1"/>
                </a:buClr>
                <a:buSzPts val="2200"/>
                <a:buFont typeface="Twentieth Century"/>
                <a:buNone/>
              </a:pPr>
              <a:r>
                <a:rPr lang="en-US" sz="2200">
                  <a:solidFill>
                    <a:schemeClr val="lt1"/>
                  </a:solidFill>
                  <a:latin typeface="Twentieth Century"/>
                  <a:ea typeface="Twentieth Century"/>
                  <a:cs typeface="Twentieth Century"/>
                  <a:sym typeface="Twentieth Century"/>
                </a:rPr>
                <a:t>HEAT MAP </a:t>
              </a:r>
              <a:br>
                <a:rPr lang="en-US" sz="2200">
                  <a:solidFill>
                    <a:schemeClr val="lt1"/>
                  </a:solidFill>
                  <a:latin typeface="Twentieth Century"/>
                  <a:ea typeface="Twentieth Century"/>
                  <a:cs typeface="Twentieth Century"/>
                  <a:sym typeface="Twentieth Century"/>
                </a:rPr>
              </a:br>
              <a:r>
                <a:rPr lang="en-US" sz="2200">
                  <a:solidFill>
                    <a:schemeClr val="lt1"/>
                  </a:solidFill>
                  <a:latin typeface="Twentieth Century"/>
                  <a:ea typeface="Twentieth Century"/>
                  <a:cs typeface="Twentieth Century"/>
                  <a:sym typeface="Twentieth Century"/>
                </a:rPr>
                <a:t>(WITH THIS THE EDA ENDS.. PHEWWW!!)</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grpSp>
        <p:nvGrpSpPr>
          <p:cNvPr id="411" name="Google Shape;411;p20"/>
          <p:cNvGrpSpPr/>
          <p:nvPr/>
        </p:nvGrpSpPr>
        <p:grpSpPr>
          <a:xfrm>
            <a:off x="5114364" y="200999"/>
            <a:ext cx="2260047" cy="1130023"/>
            <a:chOff x="1368533" y="473"/>
            <a:chExt cx="2260047" cy="1130023"/>
          </a:xfrm>
        </p:grpSpPr>
        <p:sp>
          <p:nvSpPr>
            <p:cNvPr id="412" name="Google Shape;412;p20"/>
            <p:cNvSpPr/>
            <p:nvPr/>
          </p:nvSpPr>
          <p:spPr>
            <a:xfrm>
              <a:off x="1368533" y="473"/>
              <a:ext cx="2260047" cy="1130023"/>
            </a:xfrm>
            <a:prstGeom prst="rect">
              <a:avLst/>
            </a:prstGeom>
            <a:gradFill>
              <a:gsLst>
                <a:gs pos="0">
                  <a:srgbClr val="485F81"/>
                </a:gs>
                <a:gs pos="100000">
                  <a:srgbClr val="033E6C"/>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0"/>
            <p:cNvSpPr txBox="1"/>
            <p:nvPr/>
          </p:nvSpPr>
          <p:spPr>
            <a:xfrm>
              <a:off x="1368533" y="473"/>
              <a:ext cx="2260047" cy="1130023"/>
            </a:xfrm>
            <a:prstGeom prst="rect">
              <a:avLst/>
            </a:prstGeom>
            <a:noFill/>
            <a:ln>
              <a:noFill/>
            </a:ln>
          </p:spPr>
          <p:txBody>
            <a:bodyPr spcFirstLastPara="1" wrap="square" lIns="27300" tIns="27300" rIns="27300" bIns="27300" anchor="ctr" anchorCtr="0">
              <a:noAutofit/>
            </a:bodyPr>
            <a:lstStyle/>
            <a:p>
              <a:pPr marL="0" marR="0" lvl="0" indent="0" algn="ctr" rtl="0">
                <a:lnSpc>
                  <a:spcPct val="90000"/>
                </a:lnSpc>
                <a:spcBef>
                  <a:spcPts val="0"/>
                </a:spcBef>
                <a:spcAft>
                  <a:spcPts val="0"/>
                </a:spcAft>
                <a:buClr>
                  <a:schemeClr val="accent1"/>
                </a:buClr>
                <a:buSzPts val="4300"/>
                <a:buFont typeface="Twentieth Century"/>
                <a:buNone/>
              </a:pPr>
              <a:r>
                <a:rPr lang="en-US" sz="4300" b="0" cap="none">
                  <a:solidFill>
                    <a:schemeClr val="accent1"/>
                  </a:solidFill>
                  <a:latin typeface="Twentieth Century"/>
                  <a:ea typeface="Twentieth Century"/>
                  <a:cs typeface="Twentieth Century"/>
                  <a:sym typeface="Twentieth Century"/>
                </a:rPr>
                <a:t>ML</a:t>
              </a:r>
              <a:r>
                <a:rPr lang="en-US" sz="4300">
                  <a:solidFill>
                    <a:schemeClr val="lt1"/>
                  </a:solidFill>
                  <a:latin typeface="Twentieth Century"/>
                  <a:ea typeface="Twentieth Century"/>
                  <a:cs typeface="Twentieth Century"/>
                  <a:sym typeface="Twentieth Century"/>
                </a:rPr>
                <a:t> MODELS</a:t>
              </a:r>
              <a:endParaRPr/>
            </a:p>
          </p:txBody>
        </p:sp>
      </p:grpSp>
      <p:sp>
        <p:nvSpPr>
          <p:cNvPr id="414" name="Google Shape;414;p20"/>
          <p:cNvSpPr txBox="1"/>
          <p:nvPr/>
        </p:nvSpPr>
        <p:spPr>
          <a:xfrm>
            <a:off x="5015883" y="1748901"/>
            <a:ext cx="2778711" cy="369332"/>
          </a:xfrm>
          <a:prstGeom prst="rect">
            <a:avLst/>
          </a:prstGeom>
          <a:solidFill>
            <a:schemeClr val="dk1"/>
          </a:solidFill>
          <a:ln w="15875" cap="flat" cmpd="sng">
            <a:solidFill>
              <a:schemeClr val="dk1"/>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Twentieth Century"/>
                <a:ea typeface="Twentieth Century"/>
                <a:cs typeface="Twentieth Century"/>
                <a:sym typeface="Twentieth Century"/>
              </a:rPr>
              <a:t>DECISION TREE MAKER</a:t>
            </a:r>
            <a:endParaRPr/>
          </a:p>
        </p:txBody>
      </p:sp>
      <p:pic>
        <p:nvPicPr>
          <p:cNvPr id="415" name="Google Shape;415;p20"/>
          <p:cNvPicPr preferRelativeResize="0"/>
          <p:nvPr/>
        </p:nvPicPr>
        <p:blipFill rotWithShape="1">
          <a:blip r:embed="rId3">
            <a:alphaModFix/>
          </a:blip>
          <a:srcRect/>
          <a:stretch/>
        </p:blipFill>
        <p:spPr>
          <a:xfrm>
            <a:off x="3859662" y="2622860"/>
            <a:ext cx="5464013" cy="281964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2"/>
          <p:cNvSpPr txBox="1">
            <a:spLocks noGrp="1"/>
          </p:cNvSpPr>
          <p:nvPr>
            <p:ph type="title"/>
          </p:nvPr>
        </p:nvSpPr>
        <p:spPr>
          <a:xfrm>
            <a:off x="688428" y="-166799"/>
            <a:ext cx="10058400" cy="1609344"/>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C00000"/>
              </a:buClr>
              <a:buSzPts val="3600"/>
              <a:buFont typeface="Twentieth Century"/>
              <a:buNone/>
            </a:pPr>
            <a:r>
              <a:rPr lang="en-US">
                <a:solidFill>
                  <a:srgbClr val="C00000"/>
                </a:solidFill>
              </a:rPr>
              <a:t>AGENDA</a:t>
            </a:r>
            <a:endParaRPr/>
          </a:p>
        </p:txBody>
      </p:sp>
      <p:grpSp>
        <p:nvGrpSpPr>
          <p:cNvPr id="245" name="Google Shape;245;p2"/>
          <p:cNvGrpSpPr/>
          <p:nvPr/>
        </p:nvGrpSpPr>
        <p:grpSpPr>
          <a:xfrm>
            <a:off x="3815298" y="1131261"/>
            <a:ext cx="4434724" cy="3432424"/>
            <a:chOff x="3941976" y="293"/>
            <a:chExt cx="4434724" cy="3432424"/>
          </a:xfrm>
        </p:grpSpPr>
        <p:sp>
          <p:nvSpPr>
            <p:cNvPr id="246" name="Google Shape;246;p2"/>
            <p:cNvSpPr/>
            <p:nvPr/>
          </p:nvSpPr>
          <p:spPr>
            <a:xfrm>
              <a:off x="3941976" y="293"/>
              <a:ext cx="4434724" cy="470195"/>
            </a:xfrm>
            <a:prstGeom prst="roundRect">
              <a:avLst>
                <a:gd name="adj" fmla="val 16667"/>
              </a:avLst>
            </a:prstGeom>
            <a:solidFill>
              <a:srgbClr val="134670"/>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txBox="1"/>
            <p:nvPr/>
          </p:nvSpPr>
          <p:spPr>
            <a:xfrm>
              <a:off x="3964929" y="23246"/>
              <a:ext cx="4388818" cy="424289"/>
            </a:xfrm>
            <a:prstGeom prst="rect">
              <a:avLst/>
            </a:prstGeom>
            <a:noFill/>
            <a:ln>
              <a:noFill/>
            </a:ln>
          </p:spPr>
          <p:txBody>
            <a:bodyPr spcFirstLastPara="1" wrap="square" lIns="99050" tIns="49525" rIns="99050" bIns="49525" anchor="ctr" anchorCtr="0">
              <a:noAutofit/>
            </a:bodyPr>
            <a:lstStyle/>
            <a:p>
              <a:pPr marL="0" marR="0" lvl="0" indent="0" algn="ctr" rtl="0">
                <a:lnSpc>
                  <a:spcPct val="90000"/>
                </a:lnSpc>
                <a:spcBef>
                  <a:spcPts val="0"/>
                </a:spcBef>
                <a:spcAft>
                  <a:spcPts val="0"/>
                </a:spcAft>
                <a:buClr>
                  <a:schemeClr val="lt1"/>
                </a:buClr>
                <a:buSzPts val="2600"/>
                <a:buFont typeface="Twentieth Century"/>
                <a:buNone/>
              </a:pPr>
              <a:r>
                <a:rPr lang="en-US" sz="2600">
                  <a:solidFill>
                    <a:schemeClr val="lt1"/>
                  </a:solidFill>
                  <a:latin typeface="Twentieth Century"/>
                  <a:ea typeface="Twentieth Century"/>
                  <a:cs typeface="Twentieth Century"/>
                  <a:sym typeface="Twentieth Century"/>
                </a:rPr>
                <a:t>INTRODUCTION</a:t>
              </a:r>
              <a:endParaRPr sz="2600">
                <a:solidFill>
                  <a:schemeClr val="lt1"/>
                </a:solidFill>
                <a:latin typeface="Twentieth Century"/>
                <a:ea typeface="Twentieth Century"/>
                <a:cs typeface="Twentieth Century"/>
                <a:sym typeface="Twentieth Century"/>
              </a:endParaRPr>
            </a:p>
          </p:txBody>
        </p:sp>
        <p:sp>
          <p:nvSpPr>
            <p:cNvPr id="248" name="Google Shape;248;p2"/>
            <p:cNvSpPr/>
            <p:nvPr/>
          </p:nvSpPr>
          <p:spPr>
            <a:xfrm>
              <a:off x="3941976" y="493998"/>
              <a:ext cx="4434724" cy="470195"/>
            </a:xfrm>
            <a:prstGeom prst="roundRect">
              <a:avLst>
                <a:gd name="adj" fmla="val 16667"/>
              </a:avLst>
            </a:prstGeom>
            <a:solidFill>
              <a:srgbClr val="134670"/>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txBox="1"/>
            <p:nvPr/>
          </p:nvSpPr>
          <p:spPr>
            <a:xfrm>
              <a:off x="3964929" y="516951"/>
              <a:ext cx="4388818" cy="424289"/>
            </a:xfrm>
            <a:prstGeom prst="rect">
              <a:avLst/>
            </a:prstGeom>
            <a:noFill/>
            <a:ln>
              <a:noFill/>
            </a:ln>
          </p:spPr>
          <p:txBody>
            <a:bodyPr spcFirstLastPara="1" wrap="square" lIns="99050" tIns="49525" rIns="99050" bIns="49525" anchor="ctr" anchorCtr="0">
              <a:noAutofit/>
            </a:bodyPr>
            <a:lstStyle/>
            <a:p>
              <a:pPr marL="0" marR="0" lvl="0" indent="0" algn="ctr" rtl="0">
                <a:lnSpc>
                  <a:spcPct val="90000"/>
                </a:lnSpc>
                <a:spcBef>
                  <a:spcPts val="0"/>
                </a:spcBef>
                <a:spcAft>
                  <a:spcPts val="0"/>
                </a:spcAft>
                <a:buClr>
                  <a:schemeClr val="lt1"/>
                </a:buClr>
                <a:buSzPts val="2600"/>
                <a:buFont typeface="Twentieth Century"/>
                <a:buNone/>
              </a:pPr>
              <a:r>
                <a:rPr lang="en-US" sz="2600">
                  <a:solidFill>
                    <a:schemeClr val="lt1"/>
                  </a:solidFill>
                  <a:latin typeface="Twentieth Century"/>
                  <a:ea typeface="Twentieth Century"/>
                  <a:cs typeface="Twentieth Century"/>
                  <a:sym typeface="Twentieth Century"/>
                </a:rPr>
                <a:t>EDA</a:t>
              </a:r>
              <a:endParaRPr sz="2600">
                <a:solidFill>
                  <a:schemeClr val="lt1"/>
                </a:solidFill>
                <a:latin typeface="Twentieth Century"/>
                <a:ea typeface="Twentieth Century"/>
                <a:cs typeface="Twentieth Century"/>
                <a:sym typeface="Twentieth Century"/>
              </a:endParaRPr>
            </a:p>
          </p:txBody>
        </p:sp>
        <p:sp>
          <p:nvSpPr>
            <p:cNvPr id="250" name="Google Shape;250;p2"/>
            <p:cNvSpPr/>
            <p:nvPr/>
          </p:nvSpPr>
          <p:spPr>
            <a:xfrm>
              <a:off x="3941976" y="987703"/>
              <a:ext cx="4434724" cy="470195"/>
            </a:xfrm>
            <a:prstGeom prst="roundRect">
              <a:avLst>
                <a:gd name="adj" fmla="val 16667"/>
              </a:avLst>
            </a:prstGeom>
            <a:solidFill>
              <a:srgbClr val="134670"/>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txBox="1"/>
            <p:nvPr/>
          </p:nvSpPr>
          <p:spPr>
            <a:xfrm>
              <a:off x="3964929" y="1010656"/>
              <a:ext cx="4388818" cy="424289"/>
            </a:xfrm>
            <a:prstGeom prst="rect">
              <a:avLst/>
            </a:prstGeom>
            <a:noFill/>
            <a:ln>
              <a:noFill/>
            </a:ln>
          </p:spPr>
          <p:txBody>
            <a:bodyPr spcFirstLastPara="1" wrap="square" lIns="99050" tIns="49525" rIns="99050" bIns="49525" anchor="ctr" anchorCtr="0">
              <a:noAutofit/>
            </a:bodyPr>
            <a:lstStyle/>
            <a:p>
              <a:pPr marL="0" marR="0" lvl="0" indent="0" algn="ctr" rtl="0">
                <a:lnSpc>
                  <a:spcPct val="90000"/>
                </a:lnSpc>
                <a:spcBef>
                  <a:spcPts val="0"/>
                </a:spcBef>
                <a:spcAft>
                  <a:spcPts val="0"/>
                </a:spcAft>
                <a:buClr>
                  <a:schemeClr val="lt1"/>
                </a:buClr>
                <a:buSzPts val="2600"/>
                <a:buFont typeface="Twentieth Century"/>
                <a:buNone/>
              </a:pPr>
              <a:r>
                <a:rPr lang="en-US" sz="2600">
                  <a:solidFill>
                    <a:schemeClr val="lt1"/>
                  </a:solidFill>
                  <a:latin typeface="Twentieth Century"/>
                  <a:ea typeface="Twentieth Century"/>
                  <a:cs typeface="Twentieth Century"/>
                  <a:sym typeface="Twentieth Century"/>
                </a:rPr>
                <a:t>TREATING OUTLINERS</a:t>
              </a:r>
              <a:endParaRPr sz="2600">
                <a:solidFill>
                  <a:schemeClr val="lt1"/>
                </a:solidFill>
                <a:latin typeface="Twentieth Century"/>
                <a:ea typeface="Twentieth Century"/>
                <a:cs typeface="Twentieth Century"/>
                <a:sym typeface="Twentieth Century"/>
              </a:endParaRPr>
            </a:p>
          </p:txBody>
        </p:sp>
        <p:sp>
          <p:nvSpPr>
            <p:cNvPr id="252" name="Google Shape;252;p2"/>
            <p:cNvSpPr/>
            <p:nvPr/>
          </p:nvSpPr>
          <p:spPr>
            <a:xfrm>
              <a:off x="3941976" y="1481407"/>
              <a:ext cx="4434724" cy="470195"/>
            </a:xfrm>
            <a:prstGeom prst="roundRect">
              <a:avLst>
                <a:gd name="adj" fmla="val 16667"/>
              </a:avLst>
            </a:prstGeom>
            <a:solidFill>
              <a:srgbClr val="134670"/>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txBox="1"/>
            <p:nvPr/>
          </p:nvSpPr>
          <p:spPr>
            <a:xfrm>
              <a:off x="3964929" y="1504360"/>
              <a:ext cx="4388818" cy="424289"/>
            </a:xfrm>
            <a:prstGeom prst="rect">
              <a:avLst/>
            </a:prstGeom>
            <a:noFill/>
            <a:ln>
              <a:noFill/>
            </a:ln>
          </p:spPr>
          <p:txBody>
            <a:bodyPr spcFirstLastPara="1" wrap="square" lIns="99050" tIns="49525" rIns="99050" bIns="49525" anchor="ctr" anchorCtr="0">
              <a:noAutofit/>
            </a:bodyPr>
            <a:lstStyle/>
            <a:p>
              <a:pPr marL="0" marR="0" lvl="0" indent="0" algn="ctr" rtl="0">
                <a:lnSpc>
                  <a:spcPct val="90000"/>
                </a:lnSpc>
                <a:spcBef>
                  <a:spcPts val="0"/>
                </a:spcBef>
                <a:spcAft>
                  <a:spcPts val="0"/>
                </a:spcAft>
                <a:buClr>
                  <a:schemeClr val="lt1"/>
                </a:buClr>
                <a:buSzPts val="2600"/>
                <a:buFont typeface="Twentieth Century"/>
                <a:buNone/>
              </a:pPr>
              <a:r>
                <a:rPr lang="en-US" sz="2600">
                  <a:solidFill>
                    <a:schemeClr val="lt1"/>
                  </a:solidFill>
                  <a:latin typeface="Twentieth Century"/>
                  <a:ea typeface="Twentieth Century"/>
                  <a:cs typeface="Twentieth Century"/>
                  <a:sym typeface="Twentieth Century"/>
                </a:rPr>
                <a:t>SCALING THE DATA</a:t>
              </a:r>
              <a:endParaRPr sz="2600">
                <a:solidFill>
                  <a:schemeClr val="lt1"/>
                </a:solidFill>
                <a:latin typeface="Twentieth Century"/>
                <a:ea typeface="Twentieth Century"/>
                <a:cs typeface="Twentieth Century"/>
                <a:sym typeface="Twentieth Century"/>
              </a:endParaRPr>
            </a:p>
          </p:txBody>
        </p:sp>
        <p:sp>
          <p:nvSpPr>
            <p:cNvPr id="254" name="Google Shape;254;p2"/>
            <p:cNvSpPr/>
            <p:nvPr/>
          </p:nvSpPr>
          <p:spPr>
            <a:xfrm>
              <a:off x="3941976" y="1975112"/>
              <a:ext cx="4434724" cy="470195"/>
            </a:xfrm>
            <a:prstGeom prst="roundRect">
              <a:avLst>
                <a:gd name="adj" fmla="val 16667"/>
              </a:avLst>
            </a:prstGeom>
            <a:solidFill>
              <a:srgbClr val="134670"/>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txBox="1"/>
            <p:nvPr/>
          </p:nvSpPr>
          <p:spPr>
            <a:xfrm>
              <a:off x="3964929" y="1998065"/>
              <a:ext cx="4388818" cy="424289"/>
            </a:xfrm>
            <a:prstGeom prst="rect">
              <a:avLst/>
            </a:prstGeom>
            <a:noFill/>
            <a:ln>
              <a:noFill/>
            </a:ln>
          </p:spPr>
          <p:txBody>
            <a:bodyPr spcFirstLastPara="1" wrap="square" lIns="99050" tIns="49525" rIns="99050" bIns="49525" anchor="ctr" anchorCtr="0">
              <a:noAutofit/>
            </a:bodyPr>
            <a:lstStyle/>
            <a:p>
              <a:pPr marL="0" marR="0" lvl="0" indent="0" algn="ctr" rtl="0">
                <a:lnSpc>
                  <a:spcPct val="90000"/>
                </a:lnSpc>
                <a:spcBef>
                  <a:spcPts val="0"/>
                </a:spcBef>
                <a:spcAft>
                  <a:spcPts val="0"/>
                </a:spcAft>
                <a:buClr>
                  <a:schemeClr val="lt1"/>
                </a:buClr>
                <a:buSzPts val="2600"/>
                <a:buFont typeface="Twentieth Century"/>
                <a:buNone/>
              </a:pPr>
              <a:r>
                <a:rPr lang="en-US" sz="2600">
                  <a:solidFill>
                    <a:schemeClr val="lt1"/>
                  </a:solidFill>
                  <a:latin typeface="Twentieth Century"/>
                  <a:ea typeface="Twentieth Century"/>
                  <a:cs typeface="Twentieth Century"/>
                  <a:sym typeface="Twentieth Century"/>
                </a:rPr>
                <a:t>MODEL BUILDING</a:t>
              </a:r>
              <a:endParaRPr sz="2600">
                <a:solidFill>
                  <a:schemeClr val="lt1"/>
                </a:solidFill>
                <a:latin typeface="Twentieth Century"/>
                <a:ea typeface="Twentieth Century"/>
                <a:cs typeface="Twentieth Century"/>
                <a:sym typeface="Twentieth Century"/>
              </a:endParaRPr>
            </a:p>
          </p:txBody>
        </p:sp>
        <p:sp>
          <p:nvSpPr>
            <p:cNvPr id="256" name="Google Shape;256;p2"/>
            <p:cNvSpPr/>
            <p:nvPr/>
          </p:nvSpPr>
          <p:spPr>
            <a:xfrm>
              <a:off x="3941976" y="2468817"/>
              <a:ext cx="4434724" cy="470195"/>
            </a:xfrm>
            <a:prstGeom prst="roundRect">
              <a:avLst>
                <a:gd name="adj" fmla="val 16667"/>
              </a:avLst>
            </a:prstGeom>
            <a:solidFill>
              <a:srgbClr val="134670"/>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txBox="1"/>
            <p:nvPr/>
          </p:nvSpPr>
          <p:spPr>
            <a:xfrm>
              <a:off x="3964929" y="2491770"/>
              <a:ext cx="4388818" cy="424289"/>
            </a:xfrm>
            <a:prstGeom prst="rect">
              <a:avLst/>
            </a:prstGeom>
            <a:noFill/>
            <a:ln>
              <a:noFill/>
            </a:ln>
          </p:spPr>
          <p:txBody>
            <a:bodyPr spcFirstLastPara="1" wrap="square" lIns="99050" tIns="49525" rIns="99050" bIns="49525" anchor="ctr" anchorCtr="0">
              <a:noAutofit/>
            </a:bodyPr>
            <a:lstStyle/>
            <a:p>
              <a:pPr marL="0" marR="0" lvl="0" indent="0" algn="ctr" rtl="0">
                <a:lnSpc>
                  <a:spcPct val="90000"/>
                </a:lnSpc>
                <a:spcBef>
                  <a:spcPts val="0"/>
                </a:spcBef>
                <a:spcAft>
                  <a:spcPts val="0"/>
                </a:spcAft>
                <a:buClr>
                  <a:schemeClr val="lt1"/>
                </a:buClr>
                <a:buSzPts val="2600"/>
                <a:buFont typeface="Twentieth Century"/>
                <a:buNone/>
              </a:pPr>
              <a:r>
                <a:rPr lang="en-US" sz="2600">
                  <a:solidFill>
                    <a:schemeClr val="lt1"/>
                  </a:solidFill>
                  <a:latin typeface="Twentieth Century"/>
                  <a:ea typeface="Twentieth Century"/>
                  <a:cs typeface="Twentieth Century"/>
                  <a:sym typeface="Twentieth Century"/>
                </a:rPr>
                <a:t>MODEL COMPARISION</a:t>
              </a:r>
              <a:endParaRPr sz="2600">
                <a:solidFill>
                  <a:schemeClr val="lt1"/>
                </a:solidFill>
                <a:latin typeface="Twentieth Century"/>
                <a:ea typeface="Twentieth Century"/>
                <a:cs typeface="Twentieth Century"/>
                <a:sym typeface="Twentieth Century"/>
              </a:endParaRPr>
            </a:p>
          </p:txBody>
        </p:sp>
        <p:sp>
          <p:nvSpPr>
            <p:cNvPr id="258" name="Google Shape;258;p2"/>
            <p:cNvSpPr/>
            <p:nvPr/>
          </p:nvSpPr>
          <p:spPr>
            <a:xfrm>
              <a:off x="3941976" y="2962522"/>
              <a:ext cx="4434724" cy="470195"/>
            </a:xfrm>
            <a:prstGeom prst="roundRect">
              <a:avLst>
                <a:gd name="adj" fmla="val 16667"/>
              </a:avLst>
            </a:prstGeom>
            <a:solidFill>
              <a:srgbClr val="134670"/>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txBox="1"/>
            <p:nvPr/>
          </p:nvSpPr>
          <p:spPr>
            <a:xfrm>
              <a:off x="3964929" y="2985475"/>
              <a:ext cx="4388818" cy="424289"/>
            </a:xfrm>
            <a:prstGeom prst="rect">
              <a:avLst/>
            </a:prstGeom>
            <a:noFill/>
            <a:ln>
              <a:noFill/>
            </a:ln>
          </p:spPr>
          <p:txBody>
            <a:bodyPr spcFirstLastPara="1" wrap="square" lIns="99050" tIns="49525" rIns="99050" bIns="49525" anchor="ctr" anchorCtr="0">
              <a:noAutofit/>
            </a:bodyPr>
            <a:lstStyle/>
            <a:p>
              <a:pPr marL="0" marR="0" lvl="0" indent="0" algn="ctr" rtl="0">
                <a:lnSpc>
                  <a:spcPct val="90000"/>
                </a:lnSpc>
                <a:spcBef>
                  <a:spcPts val="0"/>
                </a:spcBef>
                <a:spcAft>
                  <a:spcPts val="0"/>
                </a:spcAft>
                <a:buClr>
                  <a:schemeClr val="lt1"/>
                </a:buClr>
                <a:buSzPts val="2600"/>
                <a:buFont typeface="Twentieth Century"/>
                <a:buNone/>
              </a:pPr>
              <a:r>
                <a:rPr lang="en-US" sz="2600">
                  <a:solidFill>
                    <a:schemeClr val="lt1"/>
                  </a:solidFill>
                  <a:latin typeface="Twentieth Century"/>
                  <a:ea typeface="Twentieth Century"/>
                  <a:cs typeface="Twentieth Century"/>
                  <a:sym typeface="Twentieth Century"/>
                </a:rPr>
                <a:t>BUSINESS RECOMMENDATION</a:t>
              </a:r>
              <a:endParaRPr sz="2600">
                <a:solidFill>
                  <a:schemeClr val="lt1"/>
                </a:solidFill>
                <a:latin typeface="Twentieth Century"/>
                <a:ea typeface="Twentieth Century"/>
                <a:cs typeface="Twentieth Century"/>
                <a:sym typeface="Twentieth Century"/>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grpSp>
        <p:nvGrpSpPr>
          <p:cNvPr id="420" name="Google Shape;420;p21"/>
          <p:cNvGrpSpPr/>
          <p:nvPr/>
        </p:nvGrpSpPr>
        <p:grpSpPr>
          <a:xfrm>
            <a:off x="5114364" y="200999"/>
            <a:ext cx="2260047" cy="1130023"/>
            <a:chOff x="1368533" y="473"/>
            <a:chExt cx="2260047" cy="1130023"/>
          </a:xfrm>
        </p:grpSpPr>
        <p:sp>
          <p:nvSpPr>
            <p:cNvPr id="421" name="Google Shape;421;p21"/>
            <p:cNvSpPr/>
            <p:nvPr/>
          </p:nvSpPr>
          <p:spPr>
            <a:xfrm>
              <a:off x="1368533" y="473"/>
              <a:ext cx="2260047" cy="1130023"/>
            </a:xfrm>
            <a:prstGeom prst="rect">
              <a:avLst/>
            </a:prstGeom>
            <a:gradFill>
              <a:gsLst>
                <a:gs pos="0">
                  <a:srgbClr val="485F81"/>
                </a:gs>
                <a:gs pos="100000">
                  <a:srgbClr val="033E6C"/>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1"/>
            <p:cNvSpPr txBox="1"/>
            <p:nvPr/>
          </p:nvSpPr>
          <p:spPr>
            <a:xfrm>
              <a:off x="1368533" y="473"/>
              <a:ext cx="2260047" cy="1130023"/>
            </a:xfrm>
            <a:prstGeom prst="rect">
              <a:avLst/>
            </a:prstGeom>
            <a:noFill/>
            <a:ln>
              <a:noFill/>
            </a:ln>
          </p:spPr>
          <p:txBody>
            <a:bodyPr spcFirstLastPara="1" wrap="square" lIns="27300" tIns="27300" rIns="27300" bIns="27300" anchor="ctr" anchorCtr="0">
              <a:noAutofit/>
            </a:bodyPr>
            <a:lstStyle/>
            <a:p>
              <a:pPr marL="0" marR="0" lvl="0" indent="0" algn="ctr" rtl="0">
                <a:lnSpc>
                  <a:spcPct val="90000"/>
                </a:lnSpc>
                <a:spcBef>
                  <a:spcPts val="0"/>
                </a:spcBef>
                <a:spcAft>
                  <a:spcPts val="0"/>
                </a:spcAft>
                <a:buClr>
                  <a:schemeClr val="accent1"/>
                </a:buClr>
                <a:buSzPts val="4300"/>
                <a:buFont typeface="Twentieth Century"/>
                <a:buNone/>
              </a:pPr>
              <a:r>
                <a:rPr lang="en-US" sz="4300" b="0" cap="none">
                  <a:solidFill>
                    <a:schemeClr val="accent1"/>
                  </a:solidFill>
                  <a:latin typeface="Twentieth Century"/>
                  <a:ea typeface="Twentieth Century"/>
                  <a:cs typeface="Twentieth Century"/>
                  <a:sym typeface="Twentieth Century"/>
                </a:rPr>
                <a:t>ML</a:t>
              </a:r>
              <a:r>
                <a:rPr lang="en-US" sz="4300">
                  <a:solidFill>
                    <a:schemeClr val="lt1"/>
                  </a:solidFill>
                  <a:latin typeface="Twentieth Century"/>
                  <a:ea typeface="Twentieth Century"/>
                  <a:cs typeface="Twentieth Century"/>
                  <a:sym typeface="Twentieth Century"/>
                </a:rPr>
                <a:t> MODELS</a:t>
              </a:r>
              <a:endParaRPr/>
            </a:p>
          </p:txBody>
        </p:sp>
      </p:grpSp>
      <p:sp>
        <p:nvSpPr>
          <p:cNvPr id="423" name="Google Shape;423;p21"/>
          <p:cNvSpPr txBox="1"/>
          <p:nvPr/>
        </p:nvSpPr>
        <p:spPr>
          <a:xfrm>
            <a:off x="5015883" y="1748901"/>
            <a:ext cx="2778711" cy="369332"/>
          </a:xfrm>
          <a:prstGeom prst="rect">
            <a:avLst/>
          </a:prstGeom>
          <a:solidFill>
            <a:schemeClr val="dk1"/>
          </a:solidFill>
          <a:ln w="15875" cap="flat" cmpd="sng">
            <a:solidFill>
              <a:schemeClr val="dk1"/>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Twentieth Century"/>
                <a:ea typeface="Twentieth Century"/>
                <a:cs typeface="Twentieth Century"/>
                <a:sym typeface="Twentieth Century"/>
              </a:rPr>
              <a:t>Linear Regression Model</a:t>
            </a:r>
            <a:endParaRPr/>
          </a:p>
        </p:txBody>
      </p:sp>
      <p:pic>
        <p:nvPicPr>
          <p:cNvPr id="424" name="Google Shape;424;p21"/>
          <p:cNvPicPr preferRelativeResize="0"/>
          <p:nvPr/>
        </p:nvPicPr>
        <p:blipFill rotWithShape="1">
          <a:blip r:embed="rId3">
            <a:alphaModFix/>
          </a:blip>
          <a:srcRect/>
          <a:stretch/>
        </p:blipFill>
        <p:spPr>
          <a:xfrm>
            <a:off x="2516411" y="2317680"/>
            <a:ext cx="7846326" cy="851647"/>
          </a:xfrm>
          <a:prstGeom prst="snip2DiagRect">
            <a:avLst>
              <a:gd name="adj1" fmla="val 0"/>
              <a:gd name="adj2" fmla="val 16667"/>
            </a:avLst>
          </a:prstGeom>
          <a:solidFill>
            <a:srgbClr val="ECECEC"/>
          </a:solidFill>
          <a:ln w="88900" cap="sq" cmpd="sng">
            <a:solidFill>
              <a:srgbClr val="FFFFFF"/>
            </a:solidFill>
            <a:prstDash val="solid"/>
            <a:miter lim="800000"/>
            <a:headEnd type="none" w="sm" len="sm"/>
            <a:tailEnd type="none" w="sm" len="sm"/>
          </a:ln>
          <a:effectLst>
            <a:outerShdw blurRad="88900" algn="tl" rotWithShape="0">
              <a:srgbClr val="000000">
                <a:alpha val="44705"/>
              </a:srgbClr>
            </a:outerShdw>
          </a:effectLst>
        </p:spPr>
      </p:pic>
      <p:sp>
        <p:nvSpPr>
          <p:cNvPr id="425" name="Google Shape;425;p21"/>
          <p:cNvSpPr txBox="1"/>
          <p:nvPr/>
        </p:nvSpPr>
        <p:spPr>
          <a:xfrm>
            <a:off x="4937464" y="3429000"/>
            <a:ext cx="2778711" cy="369332"/>
          </a:xfrm>
          <a:prstGeom prst="rect">
            <a:avLst/>
          </a:prstGeom>
          <a:solidFill>
            <a:schemeClr val="dk1"/>
          </a:solidFill>
          <a:ln w="15875" cap="flat" cmpd="sng">
            <a:solidFill>
              <a:schemeClr val="dk1"/>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Twentieth Century"/>
                <a:ea typeface="Twentieth Century"/>
                <a:cs typeface="Twentieth Century"/>
                <a:sym typeface="Twentieth Century"/>
              </a:rPr>
              <a:t>         KNN Regressor</a:t>
            </a:r>
            <a:endParaRPr/>
          </a:p>
        </p:txBody>
      </p:sp>
      <p:pic>
        <p:nvPicPr>
          <p:cNvPr id="426" name="Google Shape;426;p21"/>
          <p:cNvPicPr preferRelativeResize="0"/>
          <p:nvPr/>
        </p:nvPicPr>
        <p:blipFill rotWithShape="1">
          <a:blip r:embed="rId4">
            <a:alphaModFix/>
          </a:blip>
          <a:srcRect/>
          <a:stretch/>
        </p:blipFill>
        <p:spPr>
          <a:xfrm>
            <a:off x="2733677" y="3928168"/>
            <a:ext cx="7186283" cy="624894"/>
          </a:xfrm>
          <a:prstGeom prst="rect">
            <a:avLst/>
          </a:prstGeom>
          <a:noFill/>
          <a:ln>
            <a:noFill/>
          </a:ln>
        </p:spPr>
      </p:pic>
      <p:pic>
        <p:nvPicPr>
          <p:cNvPr id="427" name="Google Shape;427;p21"/>
          <p:cNvPicPr preferRelativeResize="0"/>
          <p:nvPr/>
        </p:nvPicPr>
        <p:blipFill rotWithShape="1">
          <a:blip r:embed="rId5">
            <a:alphaModFix/>
          </a:blip>
          <a:srcRect/>
          <a:stretch/>
        </p:blipFill>
        <p:spPr>
          <a:xfrm>
            <a:off x="4705165" y="4682898"/>
            <a:ext cx="3869183" cy="2055847"/>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grpSp>
        <p:nvGrpSpPr>
          <p:cNvPr id="432" name="Google Shape;432;p22"/>
          <p:cNvGrpSpPr/>
          <p:nvPr/>
        </p:nvGrpSpPr>
        <p:grpSpPr>
          <a:xfrm>
            <a:off x="5114364" y="200999"/>
            <a:ext cx="2260047" cy="1130023"/>
            <a:chOff x="1368533" y="473"/>
            <a:chExt cx="2260047" cy="1130023"/>
          </a:xfrm>
        </p:grpSpPr>
        <p:sp>
          <p:nvSpPr>
            <p:cNvPr id="433" name="Google Shape;433;p22"/>
            <p:cNvSpPr/>
            <p:nvPr/>
          </p:nvSpPr>
          <p:spPr>
            <a:xfrm>
              <a:off x="1368533" y="473"/>
              <a:ext cx="2260047" cy="1130023"/>
            </a:xfrm>
            <a:prstGeom prst="rect">
              <a:avLst/>
            </a:prstGeom>
            <a:gradFill>
              <a:gsLst>
                <a:gs pos="0">
                  <a:srgbClr val="485F81"/>
                </a:gs>
                <a:gs pos="100000">
                  <a:srgbClr val="033E6C"/>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2"/>
            <p:cNvSpPr txBox="1"/>
            <p:nvPr/>
          </p:nvSpPr>
          <p:spPr>
            <a:xfrm>
              <a:off x="1368533" y="473"/>
              <a:ext cx="2260047" cy="1130023"/>
            </a:xfrm>
            <a:prstGeom prst="rect">
              <a:avLst/>
            </a:prstGeom>
            <a:noFill/>
            <a:ln>
              <a:noFill/>
            </a:ln>
          </p:spPr>
          <p:txBody>
            <a:bodyPr spcFirstLastPara="1" wrap="square" lIns="27300" tIns="27300" rIns="27300" bIns="27300" anchor="ctr" anchorCtr="0">
              <a:noAutofit/>
            </a:bodyPr>
            <a:lstStyle/>
            <a:p>
              <a:pPr marL="0" marR="0" lvl="0" indent="0" algn="ctr" rtl="0">
                <a:lnSpc>
                  <a:spcPct val="90000"/>
                </a:lnSpc>
                <a:spcBef>
                  <a:spcPts val="0"/>
                </a:spcBef>
                <a:spcAft>
                  <a:spcPts val="0"/>
                </a:spcAft>
                <a:buClr>
                  <a:schemeClr val="accent1"/>
                </a:buClr>
                <a:buSzPts val="4300"/>
                <a:buFont typeface="Twentieth Century"/>
                <a:buNone/>
              </a:pPr>
              <a:r>
                <a:rPr lang="en-US" sz="4300" b="0" cap="none">
                  <a:solidFill>
                    <a:schemeClr val="accent1"/>
                  </a:solidFill>
                  <a:latin typeface="Twentieth Century"/>
                  <a:ea typeface="Twentieth Century"/>
                  <a:cs typeface="Twentieth Century"/>
                  <a:sym typeface="Twentieth Century"/>
                </a:rPr>
                <a:t>ML</a:t>
              </a:r>
              <a:r>
                <a:rPr lang="en-US" sz="4300">
                  <a:solidFill>
                    <a:schemeClr val="lt1"/>
                  </a:solidFill>
                  <a:latin typeface="Twentieth Century"/>
                  <a:ea typeface="Twentieth Century"/>
                  <a:cs typeface="Twentieth Century"/>
                  <a:sym typeface="Twentieth Century"/>
                </a:rPr>
                <a:t> MODELS</a:t>
              </a:r>
              <a:endParaRPr/>
            </a:p>
          </p:txBody>
        </p:sp>
      </p:grpSp>
      <p:sp>
        <p:nvSpPr>
          <p:cNvPr id="435" name="Google Shape;435;p22"/>
          <p:cNvSpPr txBox="1"/>
          <p:nvPr/>
        </p:nvSpPr>
        <p:spPr>
          <a:xfrm>
            <a:off x="5015883" y="1748901"/>
            <a:ext cx="2778711" cy="369332"/>
          </a:xfrm>
          <a:prstGeom prst="rect">
            <a:avLst/>
          </a:prstGeom>
          <a:solidFill>
            <a:schemeClr val="dk1"/>
          </a:solidFill>
          <a:ln w="15875" cap="flat" cmpd="sng">
            <a:solidFill>
              <a:schemeClr val="dk1"/>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Twentieth Century"/>
                <a:ea typeface="Twentieth Century"/>
                <a:cs typeface="Twentieth Century"/>
                <a:sym typeface="Twentieth Century"/>
              </a:rPr>
              <a:t>       Random Forest </a:t>
            </a:r>
            <a:endParaRPr/>
          </a:p>
        </p:txBody>
      </p:sp>
      <p:sp>
        <p:nvSpPr>
          <p:cNvPr id="436" name="Google Shape;436;p22"/>
          <p:cNvSpPr txBox="1"/>
          <p:nvPr/>
        </p:nvSpPr>
        <p:spPr>
          <a:xfrm>
            <a:off x="4855032" y="4555607"/>
            <a:ext cx="2778711" cy="369332"/>
          </a:xfrm>
          <a:prstGeom prst="rect">
            <a:avLst/>
          </a:prstGeom>
          <a:solidFill>
            <a:schemeClr val="dk1"/>
          </a:solidFill>
          <a:ln w="15875" cap="flat" cmpd="sng">
            <a:solidFill>
              <a:schemeClr val="dk1"/>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Twentieth Century"/>
                <a:ea typeface="Twentieth Century"/>
                <a:cs typeface="Twentieth Century"/>
                <a:sym typeface="Twentieth Century"/>
              </a:rPr>
              <a:t>         XgBoost Regressor</a:t>
            </a:r>
            <a:endParaRPr/>
          </a:p>
        </p:txBody>
      </p:sp>
      <p:pic>
        <p:nvPicPr>
          <p:cNvPr id="437" name="Google Shape;437;p22"/>
          <p:cNvPicPr preferRelativeResize="0"/>
          <p:nvPr/>
        </p:nvPicPr>
        <p:blipFill rotWithShape="1">
          <a:blip r:embed="rId3">
            <a:alphaModFix/>
          </a:blip>
          <a:srcRect/>
          <a:stretch/>
        </p:blipFill>
        <p:spPr>
          <a:xfrm>
            <a:off x="2876872" y="2498703"/>
            <a:ext cx="7056732" cy="502964"/>
          </a:xfrm>
          <a:prstGeom prst="rect">
            <a:avLst/>
          </a:prstGeom>
          <a:noFill/>
          <a:ln>
            <a:noFill/>
          </a:ln>
        </p:spPr>
      </p:pic>
      <p:pic>
        <p:nvPicPr>
          <p:cNvPr id="438" name="Google Shape;438;p22"/>
          <p:cNvPicPr preferRelativeResize="0"/>
          <p:nvPr/>
        </p:nvPicPr>
        <p:blipFill rotWithShape="1">
          <a:blip r:embed="rId4">
            <a:alphaModFix/>
          </a:blip>
          <a:srcRect/>
          <a:stretch/>
        </p:blipFill>
        <p:spPr>
          <a:xfrm>
            <a:off x="537933" y="3254078"/>
            <a:ext cx="11531755" cy="822683"/>
          </a:xfrm>
          <a:prstGeom prst="rect">
            <a:avLst/>
          </a:prstGeom>
          <a:noFill/>
          <a:ln>
            <a:noFill/>
          </a:ln>
        </p:spPr>
      </p:pic>
      <p:pic>
        <p:nvPicPr>
          <p:cNvPr id="439" name="Google Shape;439;p22"/>
          <p:cNvPicPr preferRelativeResize="0"/>
          <p:nvPr/>
        </p:nvPicPr>
        <p:blipFill rotWithShape="1">
          <a:blip r:embed="rId5">
            <a:alphaModFix/>
          </a:blip>
          <a:srcRect/>
          <a:stretch/>
        </p:blipFill>
        <p:spPr>
          <a:xfrm>
            <a:off x="2290439" y="5305409"/>
            <a:ext cx="8739668" cy="49763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grpSp>
        <p:nvGrpSpPr>
          <p:cNvPr id="444" name="Google Shape;444;p23"/>
          <p:cNvGrpSpPr/>
          <p:nvPr/>
        </p:nvGrpSpPr>
        <p:grpSpPr>
          <a:xfrm>
            <a:off x="1078367" y="152400"/>
            <a:ext cx="10217848" cy="5523033"/>
            <a:chOff x="4244" y="0"/>
            <a:chExt cx="10217848" cy="5523033"/>
          </a:xfrm>
        </p:grpSpPr>
        <p:sp>
          <p:nvSpPr>
            <p:cNvPr id="445" name="Google Shape;445;p23"/>
            <p:cNvSpPr/>
            <p:nvPr/>
          </p:nvSpPr>
          <p:spPr>
            <a:xfrm>
              <a:off x="4244" y="0"/>
              <a:ext cx="1423098" cy="5523033"/>
            </a:xfrm>
            <a:prstGeom prst="roundRect">
              <a:avLst>
                <a:gd name="adj" fmla="val 10000"/>
              </a:avLst>
            </a:prstGeom>
            <a:gradFill>
              <a:gsLst>
                <a:gs pos="0">
                  <a:srgbClr val="485F81"/>
                </a:gs>
                <a:gs pos="100000">
                  <a:srgbClr val="033E6C"/>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txBox="1"/>
            <p:nvPr/>
          </p:nvSpPr>
          <p:spPr>
            <a:xfrm>
              <a:off x="4244" y="2209213"/>
              <a:ext cx="1423098" cy="2209213"/>
            </a:xfrm>
            <a:prstGeom prst="rect">
              <a:avLst/>
            </a:prstGeom>
            <a:noFill/>
            <a:ln>
              <a:noFill/>
            </a:ln>
          </p:spPr>
          <p:txBody>
            <a:bodyPr spcFirstLastPara="1" wrap="square" lIns="64000" tIns="64000" rIns="64000" bIns="64000" anchor="ctr" anchorCtr="0">
              <a:noAutofit/>
            </a:bodyPr>
            <a:lstStyle/>
            <a:p>
              <a:pPr marL="0" marR="0" lvl="0" indent="0" algn="ctr" rtl="0">
                <a:lnSpc>
                  <a:spcPct val="90000"/>
                </a:lnSpc>
                <a:spcBef>
                  <a:spcPts val="0"/>
                </a:spcBef>
                <a:spcAft>
                  <a:spcPts val="0"/>
                </a:spcAft>
                <a:buClr>
                  <a:schemeClr val="lt1"/>
                </a:buClr>
                <a:buSzPts val="900"/>
                <a:buFont typeface="Twentieth Century"/>
                <a:buNone/>
              </a:pPr>
              <a:r>
                <a:rPr lang="en-US" sz="900">
                  <a:solidFill>
                    <a:schemeClr val="lt1"/>
                  </a:solidFill>
                  <a:latin typeface="Twentieth Century"/>
                  <a:ea typeface="Twentieth Century"/>
                  <a:cs typeface="Twentieth Century"/>
                  <a:sym typeface="Twentieth Century"/>
                </a:rPr>
                <a:t>Summary of ML Models:</a:t>
              </a:r>
              <a:endParaRPr/>
            </a:p>
          </p:txBody>
        </p:sp>
        <p:sp>
          <p:nvSpPr>
            <p:cNvPr id="447" name="Google Shape;447;p23"/>
            <p:cNvSpPr/>
            <p:nvPr/>
          </p:nvSpPr>
          <p:spPr>
            <a:xfrm>
              <a:off x="46937" y="331381"/>
              <a:ext cx="1337712" cy="1839169"/>
            </a:xfrm>
            <a:prstGeom prst="ellipse">
              <a:avLst/>
            </a:prstGeom>
            <a:blipFill rotWithShape="1">
              <a:blip r:embed="rId3">
                <a:alphaModFix/>
              </a:blip>
              <a:stretch>
                <a:fillRect l="-12999" r="-12999"/>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1470035" y="0"/>
              <a:ext cx="1423098" cy="5523033"/>
            </a:xfrm>
            <a:prstGeom prst="roundRect">
              <a:avLst>
                <a:gd name="adj" fmla="val 10000"/>
              </a:avLst>
            </a:prstGeom>
            <a:gradFill>
              <a:gsLst>
                <a:gs pos="0">
                  <a:srgbClr val="485F81"/>
                </a:gs>
                <a:gs pos="100000">
                  <a:srgbClr val="033E6C"/>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txBox="1"/>
            <p:nvPr/>
          </p:nvSpPr>
          <p:spPr>
            <a:xfrm>
              <a:off x="1470035" y="2209213"/>
              <a:ext cx="1423098" cy="2209213"/>
            </a:xfrm>
            <a:prstGeom prst="rect">
              <a:avLst/>
            </a:prstGeom>
            <a:noFill/>
            <a:ln>
              <a:noFill/>
            </a:ln>
          </p:spPr>
          <p:txBody>
            <a:bodyPr spcFirstLastPara="1" wrap="square" lIns="64000" tIns="64000" rIns="64000" bIns="64000" anchor="ctr" anchorCtr="0">
              <a:noAutofit/>
            </a:bodyPr>
            <a:lstStyle/>
            <a:p>
              <a:pPr marL="0" marR="0" lvl="0" indent="0" algn="ctr" rtl="0">
                <a:lnSpc>
                  <a:spcPct val="90000"/>
                </a:lnSpc>
                <a:spcBef>
                  <a:spcPts val="0"/>
                </a:spcBef>
                <a:spcAft>
                  <a:spcPts val="0"/>
                </a:spcAft>
                <a:buClr>
                  <a:schemeClr val="lt1"/>
                </a:buClr>
                <a:buSzPts val="900"/>
                <a:buFont typeface="Twentieth Century"/>
                <a:buNone/>
              </a:pPr>
              <a:r>
                <a:rPr lang="en-US" sz="900" b="1" i="1">
                  <a:solidFill>
                    <a:schemeClr val="lt1"/>
                  </a:solidFill>
                  <a:latin typeface="Twentieth Century"/>
                  <a:ea typeface="Twentieth Century"/>
                  <a:cs typeface="Twentieth Century"/>
                  <a:sym typeface="Twentieth Century"/>
                </a:rPr>
                <a:t>Linear Regression Model</a:t>
              </a:r>
              <a:endParaRPr sz="900">
                <a:solidFill>
                  <a:schemeClr val="lt1"/>
                </a:solidFill>
                <a:latin typeface="Twentieth Century"/>
                <a:ea typeface="Twentieth Century"/>
                <a:cs typeface="Twentieth Century"/>
                <a:sym typeface="Twentieth Century"/>
              </a:endParaRPr>
            </a:p>
          </p:txBody>
        </p:sp>
        <p:sp>
          <p:nvSpPr>
            <p:cNvPr id="450" name="Google Shape;450;p23"/>
            <p:cNvSpPr/>
            <p:nvPr/>
          </p:nvSpPr>
          <p:spPr>
            <a:xfrm>
              <a:off x="1512728" y="331381"/>
              <a:ext cx="1337712" cy="1839169"/>
            </a:xfrm>
            <a:prstGeom prst="ellipse">
              <a:avLst/>
            </a:prstGeom>
            <a:blipFill rotWithShape="1">
              <a:blip r:embed="rId4">
                <a:alphaModFix/>
              </a:blip>
              <a:stretch>
                <a:fillRect l="-91997" r="-91997"/>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3"/>
            <p:cNvSpPr/>
            <p:nvPr/>
          </p:nvSpPr>
          <p:spPr>
            <a:xfrm>
              <a:off x="2935827" y="0"/>
              <a:ext cx="1423098" cy="5523033"/>
            </a:xfrm>
            <a:prstGeom prst="roundRect">
              <a:avLst>
                <a:gd name="adj" fmla="val 10000"/>
              </a:avLst>
            </a:prstGeom>
            <a:gradFill>
              <a:gsLst>
                <a:gs pos="0">
                  <a:srgbClr val="485F81"/>
                </a:gs>
                <a:gs pos="100000">
                  <a:srgbClr val="033E6C"/>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txBox="1"/>
            <p:nvPr/>
          </p:nvSpPr>
          <p:spPr>
            <a:xfrm>
              <a:off x="2935827" y="2209213"/>
              <a:ext cx="1423098" cy="2209213"/>
            </a:xfrm>
            <a:prstGeom prst="rect">
              <a:avLst/>
            </a:prstGeom>
            <a:noFill/>
            <a:ln>
              <a:noFill/>
            </a:ln>
          </p:spPr>
          <p:txBody>
            <a:bodyPr spcFirstLastPara="1" wrap="square" lIns="64000" tIns="64000" rIns="64000" bIns="64000" anchor="ctr" anchorCtr="0">
              <a:noAutofit/>
            </a:bodyPr>
            <a:lstStyle/>
            <a:p>
              <a:pPr marL="0" marR="0" lvl="0" indent="0" algn="ctr" rtl="0">
                <a:lnSpc>
                  <a:spcPct val="90000"/>
                </a:lnSpc>
                <a:spcBef>
                  <a:spcPts val="0"/>
                </a:spcBef>
                <a:spcAft>
                  <a:spcPts val="0"/>
                </a:spcAft>
                <a:buClr>
                  <a:schemeClr val="lt1"/>
                </a:buClr>
                <a:buSzPts val="900"/>
                <a:buFont typeface="Twentieth Century"/>
                <a:buNone/>
              </a:pPr>
              <a:r>
                <a:rPr lang="en-US" sz="900">
                  <a:solidFill>
                    <a:schemeClr val="lt1"/>
                  </a:solidFill>
                  <a:latin typeface="Twentieth Century"/>
                  <a:ea typeface="Twentieth Century"/>
                  <a:cs typeface="Twentieth Century"/>
                  <a:sym typeface="Twentieth Century"/>
                </a:rPr>
                <a:t>We have pre processed the data, build a linear regression model, made predictions, and evaluate its performance. The key goal is to understand how well the model can predict target values based on the features.</a:t>
              </a:r>
              <a:endParaRPr/>
            </a:p>
          </p:txBody>
        </p:sp>
        <p:sp>
          <p:nvSpPr>
            <p:cNvPr id="453" name="Google Shape;453;p23"/>
            <p:cNvSpPr/>
            <p:nvPr/>
          </p:nvSpPr>
          <p:spPr>
            <a:xfrm>
              <a:off x="2978520" y="331381"/>
              <a:ext cx="1337712" cy="1839169"/>
            </a:xfrm>
            <a:prstGeom prst="ellipse">
              <a:avLst/>
            </a:prstGeom>
            <a:blipFill rotWithShape="1">
              <a:blip r:embed="rId5">
                <a:alphaModFix/>
              </a:blip>
              <a:stretch>
                <a:fillRect l="-91997" r="-91997"/>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4401619" y="0"/>
              <a:ext cx="1423098" cy="5523033"/>
            </a:xfrm>
            <a:prstGeom prst="roundRect">
              <a:avLst>
                <a:gd name="adj" fmla="val 10000"/>
              </a:avLst>
            </a:prstGeom>
            <a:gradFill>
              <a:gsLst>
                <a:gs pos="0">
                  <a:srgbClr val="485F81"/>
                </a:gs>
                <a:gs pos="100000">
                  <a:srgbClr val="033E6C"/>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txBox="1"/>
            <p:nvPr/>
          </p:nvSpPr>
          <p:spPr>
            <a:xfrm>
              <a:off x="4401619" y="2209213"/>
              <a:ext cx="1423098" cy="2209213"/>
            </a:xfrm>
            <a:prstGeom prst="rect">
              <a:avLst/>
            </a:prstGeom>
            <a:noFill/>
            <a:ln>
              <a:noFill/>
            </a:ln>
          </p:spPr>
          <p:txBody>
            <a:bodyPr spcFirstLastPara="1" wrap="square" lIns="64000" tIns="64000" rIns="64000" bIns="64000" anchor="ctr" anchorCtr="0">
              <a:noAutofit/>
            </a:bodyPr>
            <a:lstStyle/>
            <a:p>
              <a:pPr marL="0" marR="0" lvl="0" indent="0" algn="ctr" rtl="0">
                <a:lnSpc>
                  <a:spcPct val="90000"/>
                </a:lnSpc>
                <a:spcBef>
                  <a:spcPts val="0"/>
                </a:spcBef>
                <a:spcAft>
                  <a:spcPts val="0"/>
                </a:spcAft>
                <a:buClr>
                  <a:schemeClr val="lt1"/>
                </a:buClr>
                <a:buSzPts val="900"/>
                <a:buFont typeface="Twentieth Century"/>
                <a:buNone/>
              </a:pPr>
              <a:r>
                <a:rPr lang="en-US" sz="900" b="1" i="1">
                  <a:solidFill>
                    <a:schemeClr val="lt1"/>
                  </a:solidFill>
                  <a:latin typeface="Twentieth Century"/>
                  <a:ea typeface="Twentieth Century"/>
                  <a:cs typeface="Twentieth Century"/>
                  <a:sym typeface="Twentieth Century"/>
                </a:rPr>
                <a:t>KNN Regressor</a:t>
              </a:r>
              <a:endParaRPr sz="900">
                <a:solidFill>
                  <a:schemeClr val="lt1"/>
                </a:solidFill>
                <a:latin typeface="Twentieth Century"/>
                <a:ea typeface="Twentieth Century"/>
                <a:cs typeface="Twentieth Century"/>
                <a:sym typeface="Twentieth Century"/>
              </a:endParaRPr>
            </a:p>
          </p:txBody>
        </p:sp>
        <p:sp>
          <p:nvSpPr>
            <p:cNvPr id="456" name="Google Shape;456;p23"/>
            <p:cNvSpPr/>
            <p:nvPr/>
          </p:nvSpPr>
          <p:spPr>
            <a:xfrm>
              <a:off x="4444312" y="331381"/>
              <a:ext cx="1337712" cy="1839169"/>
            </a:xfrm>
            <a:prstGeom prst="ellipse">
              <a:avLst/>
            </a:prstGeom>
            <a:blipFill rotWithShape="1">
              <a:blip r:embed="rId6">
                <a:alphaModFix/>
              </a:blip>
              <a:stretch>
                <a:fillRect l="-10999" r="-10999"/>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3"/>
            <p:cNvSpPr/>
            <p:nvPr/>
          </p:nvSpPr>
          <p:spPr>
            <a:xfrm>
              <a:off x="5867410" y="0"/>
              <a:ext cx="1423098" cy="5523033"/>
            </a:xfrm>
            <a:prstGeom prst="roundRect">
              <a:avLst>
                <a:gd name="adj" fmla="val 10000"/>
              </a:avLst>
            </a:prstGeom>
            <a:gradFill>
              <a:gsLst>
                <a:gs pos="0">
                  <a:srgbClr val="485F81"/>
                </a:gs>
                <a:gs pos="100000">
                  <a:srgbClr val="033E6C"/>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3"/>
            <p:cNvSpPr txBox="1"/>
            <p:nvPr/>
          </p:nvSpPr>
          <p:spPr>
            <a:xfrm>
              <a:off x="5867410" y="2209213"/>
              <a:ext cx="1423098" cy="2209213"/>
            </a:xfrm>
            <a:prstGeom prst="rect">
              <a:avLst/>
            </a:prstGeom>
            <a:noFill/>
            <a:ln>
              <a:noFill/>
            </a:ln>
          </p:spPr>
          <p:txBody>
            <a:bodyPr spcFirstLastPara="1" wrap="square" lIns="64000" tIns="64000" rIns="64000" bIns="64000" anchor="ctr" anchorCtr="0">
              <a:noAutofit/>
            </a:bodyPr>
            <a:lstStyle/>
            <a:p>
              <a:pPr marL="0" marR="0" lvl="0" indent="0" algn="ctr" rtl="0">
                <a:lnSpc>
                  <a:spcPct val="90000"/>
                </a:lnSpc>
                <a:spcBef>
                  <a:spcPts val="0"/>
                </a:spcBef>
                <a:spcAft>
                  <a:spcPts val="0"/>
                </a:spcAft>
                <a:buClr>
                  <a:schemeClr val="lt1"/>
                </a:buClr>
                <a:buSzPts val="900"/>
                <a:buFont typeface="Twentieth Century"/>
                <a:buNone/>
              </a:pPr>
              <a:r>
                <a:rPr lang="en-US" sz="900">
                  <a:solidFill>
                    <a:schemeClr val="lt1"/>
                  </a:solidFill>
                  <a:latin typeface="Twentieth Century"/>
                  <a:ea typeface="Twentieth Century"/>
                  <a:cs typeface="Twentieth Century"/>
                  <a:sym typeface="Twentieth Century"/>
                </a:rPr>
                <a:t>This  took a significant execution time delays because it involves a loop that traverses a range of n_neighbors values in a KNeighborsRegressor model, calculating different scores and root mean squared errors. Specifically, it used a range defined as np.arange(1, 100, 5), which implies that the loop covered values from 1 to 99, incrementing by 5 at each step.</a:t>
              </a:r>
              <a:endParaRPr/>
            </a:p>
          </p:txBody>
        </p:sp>
        <p:sp>
          <p:nvSpPr>
            <p:cNvPr id="459" name="Google Shape;459;p23"/>
            <p:cNvSpPr/>
            <p:nvPr/>
          </p:nvSpPr>
          <p:spPr>
            <a:xfrm>
              <a:off x="5910103" y="331381"/>
              <a:ext cx="1337712" cy="1839169"/>
            </a:xfrm>
            <a:prstGeom prst="ellipse">
              <a:avLst/>
            </a:prstGeom>
            <a:blipFill rotWithShape="1">
              <a:blip r:embed="rId7">
                <a:alphaModFix/>
              </a:blip>
              <a:stretch>
                <a:fillRect l="-91997" r="-91997"/>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3"/>
            <p:cNvSpPr/>
            <p:nvPr/>
          </p:nvSpPr>
          <p:spPr>
            <a:xfrm>
              <a:off x="7333202" y="0"/>
              <a:ext cx="1423098" cy="5523033"/>
            </a:xfrm>
            <a:prstGeom prst="roundRect">
              <a:avLst>
                <a:gd name="adj" fmla="val 10000"/>
              </a:avLst>
            </a:prstGeom>
            <a:gradFill>
              <a:gsLst>
                <a:gs pos="0">
                  <a:srgbClr val="485F81"/>
                </a:gs>
                <a:gs pos="100000">
                  <a:srgbClr val="033E6C"/>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3"/>
            <p:cNvSpPr txBox="1"/>
            <p:nvPr/>
          </p:nvSpPr>
          <p:spPr>
            <a:xfrm>
              <a:off x="7333202" y="2209213"/>
              <a:ext cx="1423098" cy="2209213"/>
            </a:xfrm>
            <a:prstGeom prst="rect">
              <a:avLst/>
            </a:prstGeom>
            <a:noFill/>
            <a:ln>
              <a:noFill/>
            </a:ln>
          </p:spPr>
          <p:txBody>
            <a:bodyPr spcFirstLastPara="1" wrap="square" lIns="64000" tIns="64000" rIns="64000" bIns="64000" anchor="ctr" anchorCtr="0">
              <a:noAutofit/>
            </a:bodyPr>
            <a:lstStyle/>
            <a:p>
              <a:pPr marL="0" marR="0" lvl="0" indent="0" algn="ctr" rtl="0">
                <a:lnSpc>
                  <a:spcPct val="90000"/>
                </a:lnSpc>
                <a:spcBef>
                  <a:spcPts val="0"/>
                </a:spcBef>
                <a:spcAft>
                  <a:spcPts val="0"/>
                </a:spcAft>
                <a:buClr>
                  <a:schemeClr val="lt1"/>
                </a:buClr>
                <a:buSzPts val="900"/>
                <a:buFont typeface="Twentieth Century"/>
                <a:buNone/>
              </a:pPr>
              <a:r>
                <a:rPr lang="en-US" sz="900" b="1" i="0" u="sng">
                  <a:solidFill>
                    <a:schemeClr val="lt1"/>
                  </a:solidFill>
                  <a:latin typeface="Twentieth Century"/>
                  <a:ea typeface="Twentieth Century"/>
                  <a:cs typeface="Twentieth Century"/>
                  <a:sym typeface="Twentieth Century"/>
                </a:rPr>
                <a:t>XgBoost Regressor</a:t>
              </a:r>
              <a:endParaRPr sz="900">
                <a:solidFill>
                  <a:schemeClr val="lt1"/>
                </a:solidFill>
                <a:latin typeface="Twentieth Century"/>
                <a:ea typeface="Twentieth Century"/>
                <a:cs typeface="Twentieth Century"/>
                <a:sym typeface="Twentieth Century"/>
              </a:endParaRPr>
            </a:p>
          </p:txBody>
        </p:sp>
        <p:sp>
          <p:nvSpPr>
            <p:cNvPr id="462" name="Google Shape;462;p23"/>
            <p:cNvSpPr/>
            <p:nvPr/>
          </p:nvSpPr>
          <p:spPr>
            <a:xfrm>
              <a:off x="7375895" y="331381"/>
              <a:ext cx="1337712" cy="1839169"/>
            </a:xfrm>
            <a:prstGeom prst="ellipse">
              <a:avLst/>
            </a:prstGeom>
            <a:blipFill rotWithShape="1">
              <a:blip r:embed="rId3">
                <a:alphaModFix/>
              </a:blip>
              <a:stretch>
                <a:fillRect l="-12999" r="-12999"/>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3"/>
            <p:cNvSpPr/>
            <p:nvPr/>
          </p:nvSpPr>
          <p:spPr>
            <a:xfrm>
              <a:off x="8798994" y="0"/>
              <a:ext cx="1423098" cy="5523033"/>
            </a:xfrm>
            <a:prstGeom prst="roundRect">
              <a:avLst>
                <a:gd name="adj" fmla="val 10000"/>
              </a:avLst>
            </a:prstGeom>
            <a:gradFill>
              <a:gsLst>
                <a:gs pos="0">
                  <a:srgbClr val="485F81"/>
                </a:gs>
                <a:gs pos="100000">
                  <a:srgbClr val="033E6C"/>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3"/>
            <p:cNvSpPr txBox="1"/>
            <p:nvPr/>
          </p:nvSpPr>
          <p:spPr>
            <a:xfrm>
              <a:off x="8798994" y="2209213"/>
              <a:ext cx="1423098" cy="2209213"/>
            </a:xfrm>
            <a:prstGeom prst="rect">
              <a:avLst/>
            </a:prstGeom>
            <a:noFill/>
            <a:ln>
              <a:noFill/>
            </a:ln>
          </p:spPr>
          <p:txBody>
            <a:bodyPr spcFirstLastPara="1" wrap="square" lIns="64000" tIns="64000" rIns="64000" bIns="64000" anchor="ctr" anchorCtr="0">
              <a:noAutofit/>
            </a:bodyPr>
            <a:lstStyle/>
            <a:p>
              <a:pPr marL="0" marR="0" lvl="0" indent="0" algn="ctr" rtl="0">
                <a:lnSpc>
                  <a:spcPct val="90000"/>
                </a:lnSpc>
                <a:spcBef>
                  <a:spcPts val="0"/>
                </a:spcBef>
                <a:spcAft>
                  <a:spcPts val="0"/>
                </a:spcAft>
                <a:buClr>
                  <a:schemeClr val="lt1"/>
                </a:buClr>
                <a:buSzPts val="900"/>
                <a:buFont typeface="Twentieth Century"/>
                <a:buNone/>
              </a:pPr>
              <a:r>
                <a:rPr lang="en-US" sz="900">
                  <a:solidFill>
                    <a:schemeClr val="lt1"/>
                  </a:solidFill>
                  <a:latin typeface="Twentieth Century"/>
                  <a:ea typeface="Twentieth Century"/>
                  <a:cs typeface="Twentieth Century"/>
                  <a:sym typeface="Twentieth Century"/>
                </a:rPr>
                <a:t>We hace used this model on training data. After training the model, it's using the test data (X_test) to make predictions, and then it's evaluating the model's performance.</a:t>
              </a:r>
              <a:br>
                <a:rPr lang="en-US" sz="900">
                  <a:solidFill>
                    <a:schemeClr val="lt1"/>
                  </a:solidFill>
                  <a:latin typeface="Twentieth Century"/>
                  <a:ea typeface="Twentieth Century"/>
                  <a:cs typeface="Twentieth Century"/>
                  <a:sym typeface="Twentieth Century"/>
                </a:rPr>
              </a:br>
              <a:br>
                <a:rPr lang="en-US" sz="900">
                  <a:solidFill>
                    <a:schemeClr val="lt1"/>
                  </a:solidFill>
                  <a:latin typeface="Twentieth Century"/>
                  <a:ea typeface="Twentieth Century"/>
                  <a:cs typeface="Twentieth Century"/>
                  <a:sym typeface="Twentieth Century"/>
                </a:rPr>
              </a:br>
              <a:endParaRPr sz="900">
                <a:solidFill>
                  <a:schemeClr val="lt1"/>
                </a:solidFill>
                <a:latin typeface="Twentieth Century"/>
                <a:ea typeface="Twentieth Century"/>
                <a:cs typeface="Twentieth Century"/>
                <a:sym typeface="Twentieth Century"/>
              </a:endParaRPr>
            </a:p>
          </p:txBody>
        </p:sp>
        <p:sp>
          <p:nvSpPr>
            <p:cNvPr id="465" name="Google Shape;465;p23"/>
            <p:cNvSpPr/>
            <p:nvPr/>
          </p:nvSpPr>
          <p:spPr>
            <a:xfrm>
              <a:off x="8841686" y="331381"/>
              <a:ext cx="1337712" cy="1839169"/>
            </a:xfrm>
            <a:prstGeom prst="ellipse">
              <a:avLst/>
            </a:prstGeom>
            <a:blipFill rotWithShape="1">
              <a:blip r:embed="rId8">
                <a:alphaModFix/>
              </a:blip>
              <a:stretch>
                <a:fillRect l="-91997" r="-91997"/>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3"/>
            <p:cNvSpPr/>
            <p:nvPr/>
          </p:nvSpPr>
          <p:spPr>
            <a:xfrm>
              <a:off x="409053" y="4418426"/>
              <a:ext cx="9408230" cy="828454"/>
            </a:xfrm>
            <a:prstGeom prst="leftRightArrow">
              <a:avLst>
                <a:gd name="adj1" fmla="val 50000"/>
                <a:gd name="adj2" fmla="val 50000"/>
              </a:avLst>
            </a:prstGeom>
            <a:solidFill>
              <a:srgbClr val="A8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grpSp>
        <p:nvGrpSpPr>
          <p:cNvPr id="471" name="Google Shape;471;p24"/>
          <p:cNvGrpSpPr/>
          <p:nvPr/>
        </p:nvGrpSpPr>
        <p:grpSpPr>
          <a:xfrm>
            <a:off x="4901369" y="200720"/>
            <a:ext cx="2803007" cy="1401503"/>
            <a:chOff x="1155538" y="194"/>
            <a:chExt cx="2803007" cy="1401503"/>
          </a:xfrm>
        </p:grpSpPr>
        <p:sp>
          <p:nvSpPr>
            <p:cNvPr id="472" name="Google Shape;472;p24"/>
            <p:cNvSpPr/>
            <p:nvPr/>
          </p:nvSpPr>
          <p:spPr>
            <a:xfrm>
              <a:off x="1155538" y="194"/>
              <a:ext cx="2803007" cy="1401503"/>
            </a:xfrm>
            <a:prstGeom prst="rect">
              <a:avLst/>
            </a:prstGeom>
            <a:gradFill>
              <a:gsLst>
                <a:gs pos="0">
                  <a:srgbClr val="485F81"/>
                </a:gs>
                <a:gs pos="100000">
                  <a:srgbClr val="033E6C"/>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4"/>
            <p:cNvSpPr txBox="1"/>
            <p:nvPr/>
          </p:nvSpPr>
          <p:spPr>
            <a:xfrm>
              <a:off x="1155538" y="194"/>
              <a:ext cx="2803007" cy="1401503"/>
            </a:xfrm>
            <a:prstGeom prst="rect">
              <a:avLst/>
            </a:prstGeom>
            <a:noFill/>
            <a:ln>
              <a:noFill/>
            </a:ln>
          </p:spPr>
          <p:txBody>
            <a:bodyPr spcFirstLastPara="1" wrap="square" lIns="22850" tIns="22850" rIns="22850" bIns="22850" anchor="ctr" anchorCtr="0">
              <a:noAutofit/>
            </a:bodyPr>
            <a:lstStyle/>
            <a:p>
              <a:pPr marL="0" marR="0" lvl="0" indent="0" algn="ctr" rtl="0">
                <a:lnSpc>
                  <a:spcPct val="90000"/>
                </a:lnSpc>
                <a:spcBef>
                  <a:spcPts val="0"/>
                </a:spcBef>
                <a:spcAft>
                  <a:spcPts val="0"/>
                </a:spcAft>
                <a:buClr>
                  <a:srgbClr val="E6FFFE"/>
                </a:buClr>
                <a:buSzPts val="3600"/>
                <a:buFont typeface="Twentieth Century"/>
                <a:buNone/>
              </a:pPr>
              <a:r>
                <a:rPr lang="en-US" sz="3600" b="1" cap="none">
                  <a:solidFill>
                    <a:srgbClr val="E6FFFE"/>
                  </a:solidFill>
                  <a:latin typeface="Twentieth Century"/>
                  <a:ea typeface="Twentieth Century"/>
                  <a:cs typeface="Twentieth Century"/>
                  <a:sym typeface="Twentieth Century"/>
                </a:rPr>
                <a:t> MODELS</a:t>
              </a:r>
              <a:endParaRPr/>
            </a:p>
            <a:p>
              <a:pPr marL="0" marR="0" lvl="0" indent="0" algn="ctr" rtl="0">
                <a:lnSpc>
                  <a:spcPct val="90000"/>
                </a:lnSpc>
                <a:spcBef>
                  <a:spcPts val="1260"/>
                </a:spcBef>
                <a:spcAft>
                  <a:spcPts val="0"/>
                </a:spcAft>
                <a:buClr>
                  <a:srgbClr val="E6FFFE"/>
                </a:buClr>
                <a:buSzPts val="3600"/>
                <a:buFont typeface="Twentieth Century"/>
                <a:buNone/>
              </a:pPr>
              <a:r>
                <a:rPr lang="en-US" sz="3600" b="1" cap="none">
                  <a:solidFill>
                    <a:srgbClr val="E6FFFE"/>
                  </a:solidFill>
                  <a:latin typeface="Twentieth Century"/>
                  <a:ea typeface="Twentieth Century"/>
                  <a:cs typeface="Twentieth Century"/>
                  <a:sym typeface="Twentieth Century"/>
                </a:rPr>
                <a:t>COMPARISON</a:t>
              </a:r>
              <a:endParaRPr/>
            </a:p>
          </p:txBody>
        </p:sp>
      </p:grpSp>
      <p:pic>
        <p:nvPicPr>
          <p:cNvPr id="474" name="Google Shape;474;p24"/>
          <p:cNvPicPr preferRelativeResize="0"/>
          <p:nvPr/>
        </p:nvPicPr>
        <p:blipFill rotWithShape="1">
          <a:blip r:embed="rId3">
            <a:alphaModFix/>
          </a:blip>
          <a:srcRect/>
          <a:stretch/>
        </p:blipFill>
        <p:spPr>
          <a:xfrm>
            <a:off x="1055467" y="1963783"/>
            <a:ext cx="10081066" cy="3229656"/>
          </a:xfrm>
          <a:prstGeom prst="rect">
            <a:avLst/>
          </a:prstGeom>
          <a:noFill/>
          <a:ln w="228600" cap="sq" cmpd="thickThin">
            <a:solidFill>
              <a:srgbClr val="000000"/>
            </a:solidFill>
            <a:prstDash val="solid"/>
            <a:miter lim="800000"/>
            <a:headEnd type="none" w="sm" len="sm"/>
            <a:tailEnd type="none" w="sm" len="sm"/>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25"/>
          <p:cNvSpPr txBox="1">
            <a:spLocks noGrp="1"/>
          </p:cNvSpPr>
          <p:nvPr>
            <p:ph type="title"/>
          </p:nvPr>
        </p:nvSpPr>
        <p:spPr>
          <a:xfrm>
            <a:off x="1141413" y="-83820"/>
            <a:ext cx="6951027" cy="108966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C00000"/>
              </a:buClr>
              <a:buSzPts val="3600"/>
              <a:buFont typeface="Twentieth Century"/>
              <a:buNone/>
            </a:pPr>
            <a:r>
              <a:rPr lang="en-US">
                <a:solidFill>
                  <a:srgbClr val="C00000"/>
                </a:solidFill>
              </a:rPr>
              <a:t>RESUDIAL PLOTS </a:t>
            </a:r>
            <a:r>
              <a:rPr lang="en-US"/>
              <a:t>	</a:t>
            </a:r>
            <a:endParaRPr/>
          </a:p>
        </p:txBody>
      </p:sp>
      <p:sp>
        <p:nvSpPr>
          <p:cNvPr id="480" name="Google Shape;480;p25"/>
          <p:cNvSpPr txBox="1">
            <a:spLocks noGrp="1"/>
          </p:cNvSpPr>
          <p:nvPr>
            <p:ph type="body" idx="1"/>
          </p:nvPr>
        </p:nvSpPr>
        <p:spPr>
          <a:xfrm>
            <a:off x="1141410" y="2674463"/>
            <a:ext cx="3196899" cy="6858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lt1"/>
              </a:buClr>
              <a:buSzPts val="3000"/>
              <a:buNone/>
            </a:pPr>
            <a:endParaRPr/>
          </a:p>
        </p:txBody>
      </p:sp>
      <p:sp>
        <p:nvSpPr>
          <p:cNvPr id="481" name="Google Shape;481;p25"/>
          <p:cNvSpPr txBox="1">
            <a:spLocks noGrp="1"/>
          </p:cNvSpPr>
          <p:nvPr>
            <p:ph type="body" idx="3"/>
          </p:nvPr>
        </p:nvSpPr>
        <p:spPr>
          <a:xfrm>
            <a:off x="4514766" y="2677635"/>
            <a:ext cx="3184385" cy="6858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lt1"/>
              </a:buClr>
              <a:buSzPts val="3000"/>
              <a:buNone/>
            </a:pPr>
            <a:endParaRPr/>
          </a:p>
        </p:txBody>
      </p:sp>
      <p:sp>
        <p:nvSpPr>
          <p:cNvPr id="482" name="Google Shape;482;p25"/>
          <p:cNvSpPr txBox="1">
            <a:spLocks noGrp="1"/>
          </p:cNvSpPr>
          <p:nvPr>
            <p:ph type="body" idx="4"/>
          </p:nvPr>
        </p:nvSpPr>
        <p:spPr>
          <a:xfrm>
            <a:off x="4504213" y="3363435"/>
            <a:ext cx="3195830" cy="2430936"/>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Clr>
                <a:schemeClr val="lt1"/>
              </a:buClr>
              <a:buSzPts val="1750"/>
              <a:buNone/>
            </a:pPr>
            <a:r>
              <a:rPr lang="en-US"/>
              <a:t>	</a:t>
            </a:r>
            <a:endParaRPr/>
          </a:p>
        </p:txBody>
      </p:sp>
      <p:sp>
        <p:nvSpPr>
          <p:cNvPr id="483" name="Google Shape;483;p25"/>
          <p:cNvSpPr txBox="1">
            <a:spLocks noGrp="1"/>
          </p:cNvSpPr>
          <p:nvPr>
            <p:ph type="body" idx="5"/>
          </p:nvPr>
        </p:nvSpPr>
        <p:spPr>
          <a:xfrm>
            <a:off x="7852442" y="2674463"/>
            <a:ext cx="3194968" cy="6858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lt1"/>
              </a:buClr>
              <a:buSzPts val="3000"/>
              <a:buNone/>
            </a:pPr>
            <a:endParaRPr/>
          </a:p>
        </p:txBody>
      </p:sp>
      <p:sp>
        <p:nvSpPr>
          <p:cNvPr id="484" name="Google Shape;484;p25"/>
          <p:cNvSpPr txBox="1">
            <a:spLocks noGrp="1"/>
          </p:cNvSpPr>
          <p:nvPr>
            <p:ph type="body" idx="6"/>
          </p:nvPr>
        </p:nvSpPr>
        <p:spPr>
          <a:xfrm>
            <a:off x="7852442" y="3360263"/>
            <a:ext cx="3194968" cy="2430936"/>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Clr>
                <a:schemeClr val="lt1"/>
              </a:buClr>
              <a:buSzPts val="1750"/>
              <a:buNone/>
            </a:pPr>
            <a:endParaRPr/>
          </a:p>
        </p:txBody>
      </p:sp>
      <p:pic>
        <p:nvPicPr>
          <p:cNvPr id="485" name="Google Shape;485;p25"/>
          <p:cNvPicPr preferRelativeResize="0"/>
          <p:nvPr/>
        </p:nvPicPr>
        <p:blipFill rotWithShape="1">
          <a:blip r:embed="rId3">
            <a:alphaModFix/>
          </a:blip>
          <a:srcRect/>
          <a:stretch/>
        </p:blipFill>
        <p:spPr>
          <a:xfrm>
            <a:off x="106680" y="849074"/>
            <a:ext cx="4067175" cy="2981325"/>
          </a:xfrm>
          <a:prstGeom prst="rect">
            <a:avLst/>
          </a:prstGeom>
          <a:noFill/>
          <a:ln>
            <a:noFill/>
          </a:ln>
        </p:spPr>
      </p:pic>
      <p:pic>
        <p:nvPicPr>
          <p:cNvPr id="486" name="Google Shape;486;p25"/>
          <p:cNvPicPr preferRelativeResize="0"/>
          <p:nvPr/>
        </p:nvPicPr>
        <p:blipFill rotWithShape="1">
          <a:blip r:embed="rId4">
            <a:alphaModFix/>
          </a:blip>
          <a:srcRect/>
          <a:stretch/>
        </p:blipFill>
        <p:spPr>
          <a:xfrm>
            <a:off x="4205725" y="837788"/>
            <a:ext cx="3772312" cy="2981325"/>
          </a:xfrm>
          <a:prstGeom prst="rect">
            <a:avLst/>
          </a:prstGeom>
          <a:noFill/>
          <a:ln>
            <a:noFill/>
          </a:ln>
        </p:spPr>
      </p:pic>
      <p:pic>
        <p:nvPicPr>
          <p:cNvPr id="487" name="Google Shape;487;p25"/>
          <p:cNvPicPr preferRelativeResize="0"/>
          <p:nvPr/>
        </p:nvPicPr>
        <p:blipFill rotWithShape="1">
          <a:blip r:embed="rId5">
            <a:alphaModFix/>
          </a:blip>
          <a:srcRect/>
          <a:stretch/>
        </p:blipFill>
        <p:spPr>
          <a:xfrm>
            <a:off x="8028700" y="883445"/>
            <a:ext cx="4134877" cy="2981325"/>
          </a:xfrm>
          <a:prstGeom prst="rect">
            <a:avLst/>
          </a:prstGeom>
          <a:noFill/>
          <a:ln>
            <a:noFill/>
          </a:ln>
        </p:spPr>
      </p:pic>
      <p:pic>
        <p:nvPicPr>
          <p:cNvPr id="488" name="Google Shape;488;p25"/>
          <p:cNvPicPr preferRelativeResize="0"/>
          <p:nvPr/>
        </p:nvPicPr>
        <p:blipFill rotWithShape="1">
          <a:blip r:embed="rId6">
            <a:alphaModFix/>
          </a:blip>
          <a:srcRect/>
          <a:stretch/>
        </p:blipFill>
        <p:spPr>
          <a:xfrm>
            <a:off x="178007" y="3796905"/>
            <a:ext cx="4336759" cy="2863294"/>
          </a:xfrm>
          <a:prstGeom prst="rect">
            <a:avLst/>
          </a:prstGeom>
          <a:noFill/>
          <a:ln>
            <a:noFill/>
          </a:ln>
        </p:spPr>
      </p:pic>
      <p:pic>
        <p:nvPicPr>
          <p:cNvPr id="489" name="Google Shape;489;p25"/>
          <p:cNvPicPr preferRelativeResize="0"/>
          <p:nvPr/>
        </p:nvPicPr>
        <p:blipFill rotWithShape="1">
          <a:blip r:embed="rId7">
            <a:alphaModFix/>
          </a:blip>
          <a:srcRect/>
          <a:stretch/>
        </p:blipFill>
        <p:spPr>
          <a:xfrm>
            <a:off x="4428062" y="3863779"/>
            <a:ext cx="4732020" cy="2797412"/>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26"/>
          <p:cNvSpPr txBox="1"/>
          <p:nvPr/>
        </p:nvSpPr>
        <p:spPr>
          <a:xfrm>
            <a:off x="1203960" y="173534"/>
            <a:ext cx="8054340" cy="6953698"/>
          </a:xfrm>
          <a:prstGeom prst="rect">
            <a:avLst/>
          </a:prstGeom>
          <a:solidFill>
            <a:schemeClr val="accent5"/>
          </a:solidFill>
          <a:ln w="15875" cap="flat" cmpd="sng">
            <a:solidFill>
              <a:srgbClr val="294356"/>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Twentieth Century"/>
                <a:ea typeface="Twentieth Century"/>
                <a:cs typeface="Twentieth Century"/>
                <a:sym typeface="Twentieth Century"/>
              </a:rPr>
              <a:t>PLOTS Summary: </a:t>
            </a:r>
            <a:endParaRPr/>
          </a:p>
          <a:p>
            <a:pPr marL="0" marR="0" lvl="0" indent="0" algn="l" rtl="0">
              <a:spcBef>
                <a:spcPts val="0"/>
              </a:spcBef>
              <a:spcAft>
                <a:spcPts val="0"/>
              </a:spcAft>
              <a:buNone/>
            </a:pPr>
            <a:r>
              <a:rPr lang="en-US" sz="1800">
                <a:solidFill>
                  <a:srgbClr val="000000"/>
                </a:solidFill>
                <a:latin typeface="Roboto"/>
                <a:ea typeface="Roboto"/>
                <a:cs typeface="Roboto"/>
                <a:sym typeface="Roboto"/>
              </a:rPr>
              <a:t>The Random Forest Regressor with hyperparameter optimization appears to have performed the best. It has a high R-squared score on both the training and test sets, indicating good explanatory power and generalization capability. The MSE is also relatively low, suggesting accurate predictions.</a:t>
            </a:r>
            <a:endParaRPr/>
          </a:p>
          <a:p>
            <a:pPr marL="0" marR="0" lvl="0" indent="0" algn="l" rtl="0">
              <a:spcBef>
                <a:spcPts val="0"/>
              </a:spcBef>
              <a:spcAft>
                <a:spcPts val="0"/>
              </a:spcAft>
              <a:buNone/>
            </a:pPr>
            <a:r>
              <a:rPr lang="en-US" sz="1800">
                <a:solidFill>
                  <a:srgbClr val="000000"/>
                </a:solidFill>
                <a:latin typeface="Roboto"/>
                <a:ea typeface="Roboto"/>
                <a:cs typeface="Roboto"/>
                <a:sym typeface="Roboto"/>
              </a:rPr>
              <a:t>The KNN Regressor also performed well, with a high R-squared score on the test set and a low MSE.</a:t>
            </a:r>
            <a:endParaRPr/>
          </a:p>
          <a:p>
            <a:pPr marL="0" marR="0" lvl="0" indent="0" algn="l" rtl="0">
              <a:spcBef>
                <a:spcPts val="0"/>
              </a:spcBef>
              <a:spcAft>
                <a:spcPts val="0"/>
              </a:spcAft>
              <a:buNone/>
            </a:pPr>
            <a:r>
              <a:rPr lang="en-US" sz="1800">
                <a:solidFill>
                  <a:srgbClr val="000000"/>
                </a:solidFill>
                <a:latin typeface="Roboto"/>
                <a:ea typeface="Roboto"/>
                <a:cs typeface="Roboto"/>
                <a:sym typeface="Roboto"/>
              </a:rPr>
              <a:t>The Decision Tree Regressor performed decently but had a slightly lower R-squared score on the test set compared to the other models, and a higher MSE.</a:t>
            </a:r>
            <a:endParaRPr/>
          </a:p>
          <a:p>
            <a:pPr marL="0" marR="0" lvl="0" indent="0" algn="l" rtl="0">
              <a:spcBef>
                <a:spcPts val="0"/>
              </a:spcBef>
              <a:spcAft>
                <a:spcPts val="0"/>
              </a:spcAft>
              <a:buNone/>
            </a:pPr>
            <a:r>
              <a:rPr lang="en-US" sz="1800">
                <a:solidFill>
                  <a:srgbClr val="000000"/>
                </a:solidFill>
                <a:latin typeface="Roboto"/>
                <a:ea typeface="Roboto"/>
                <a:cs typeface="Roboto"/>
                <a:sym typeface="Roboto"/>
              </a:rPr>
              <a:t>The Linear Regression model had the lowest R-squared score on the test set and the highest RMSE, indicating that it may not fit the data as well as the other models.</a:t>
            </a:r>
            <a:endParaRPr/>
          </a:p>
          <a:p>
            <a:pPr marL="0" marR="0" lvl="0" indent="0" algn="l" rtl="0">
              <a:spcBef>
                <a:spcPts val="0"/>
              </a:spcBef>
              <a:spcAft>
                <a:spcPts val="0"/>
              </a:spcAft>
              <a:buNone/>
            </a:pPr>
            <a:r>
              <a:rPr lang="en-US" sz="1800">
                <a:solidFill>
                  <a:srgbClr val="000000"/>
                </a:solidFill>
                <a:latin typeface="Roboto"/>
                <a:ea typeface="Roboto"/>
                <a:cs typeface="Roboto"/>
                <a:sym typeface="Roboto"/>
              </a:rPr>
              <a:t>The XGBoost Regressor performed well but had a slightly lower R-squared score and a higher MSE compared to the Random Forest and KNN models.</a:t>
            </a:r>
            <a:endParaRPr/>
          </a:p>
          <a:p>
            <a:pPr marL="0" marR="0" lvl="0" indent="0" algn="l" rtl="0">
              <a:spcBef>
                <a:spcPts val="0"/>
              </a:spcBef>
              <a:spcAft>
                <a:spcPts val="0"/>
              </a:spcAft>
              <a:buNone/>
            </a:pPr>
            <a:endParaRPr sz="1800">
              <a:solidFill>
                <a:srgbClr val="000000"/>
              </a:solidFill>
              <a:latin typeface="Roboto"/>
              <a:ea typeface="Roboto"/>
              <a:cs typeface="Roboto"/>
              <a:sym typeface="Roboto"/>
            </a:endParaRPr>
          </a:p>
          <a:p>
            <a:pPr marL="0" marR="0" lvl="0" indent="0" algn="l" rtl="0">
              <a:spcBef>
                <a:spcPts val="0"/>
              </a:spcBef>
              <a:spcAft>
                <a:spcPts val="0"/>
              </a:spcAft>
              <a:buNone/>
            </a:pPr>
            <a:r>
              <a:rPr lang="en-US" sz="1800">
                <a:solidFill>
                  <a:srgbClr val="000000"/>
                </a:solidFill>
                <a:latin typeface="Roboto"/>
                <a:ea typeface="Roboto"/>
                <a:cs typeface="Roboto"/>
                <a:sym typeface="Roboto"/>
              </a:rPr>
              <a:t>HENCE: </a:t>
            </a:r>
            <a:endParaRPr/>
          </a:p>
          <a:p>
            <a:pPr marL="0" marR="0" lvl="0" indent="0" algn="l" rtl="0">
              <a:spcBef>
                <a:spcPts val="0"/>
              </a:spcBef>
              <a:spcAft>
                <a:spcPts val="0"/>
              </a:spcAft>
              <a:buNone/>
            </a:pPr>
            <a:r>
              <a:rPr lang="en-US" sz="1800" b="1">
                <a:solidFill>
                  <a:srgbClr val="000000"/>
                </a:solidFill>
                <a:latin typeface="Roboto"/>
                <a:ea typeface="Roboto"/>
                <a:cs typeface="Roboto"/>
                <a:sym typeface="Roboto"/>
              </a:rPr>
              <a:t>The Random Forest Regressor with hyperparameter optimization would be a strong candidate</a:t>
            </a:r>
            <a:r>
              <a:rPr lang="en-US" sz="1800">
                <a:solidFill>
                  <a:srgbClr val="000000"/>
                </a:solidFill>
                <a:latin typeface="Roboto"/>
                <a:ea typeface="Roboto"/>
                <a:cs typeface="Roboto"/>
                <a:sym typeface="Roboto"/>
              </a:rPr>
              <a:t>. </a:t>
            </a:r>
            <a:endParaRPr/>
          </a:p>
          <a:p>
            <a:pPr marL="0" marR="0" lvl="0" indent="0" algn="l" rtl="0">
              <a:spcBef>
                <a:spcPts val="0"/>
              </a:spcBef>
              <a:spcAft>
                <a:spcPts val="0"/>
              </a:spcAft>
              <a:buNone/>
            </a:pPr>
            <a:endParaRPr sz="1800">
              <a:solidFill>
                <a:srgbClr val="000000"/>
              </a:solidFill>
              <a:latin typeface="Roboto"/>
              <a:ea typeface="Roboto"/>
              <a:cs typeface="Roboto"/>
              <a:sym typeface="Roboto"/>
            </a:endParaRPr>
          </a:p>
          <a:p>
            <a:pPr marL="0" marR="0" lvl="0" indent="0" algn="l" rtl="0">
              <a:spcBef>
                <a:spcPts val="0"/>
              </a:spcBef>
              <a:spcAft>
                <a:spcPts val="0"/>
              </a:spcAft>
              <a:buNone/>
            </a:pPr>
            <a:endParaRPr sz="1800">
              <a:solidFill>
                <a:srgbClr val="000000"/>
              </a:solidFill>
              <a:latin typeface="Roboto"/>
              <a:ea typeface="Roboto"/>
              <a:cs typeface="Roboto"/>
              <a:sym typeface="Roboto"/>
            </a:endParaRPr>
          </a:p>
          <a:p>
            <a:pPr marL="0" marR="0" lvl="0" indent="0" algn="l" rtl="0">
              <a:spcBef>
                <a:spcPts val="0"/>
              </a:spcBef>
              <a:spcAft>
                <a:spcPts val="0"/>
              </a:spcAft>
              <a:buNone/>
            </a:pPr>
            <a:endParaRPr sz="1800">
              <a:solidFill>
                <a:srgbClr val="000000"/>
              </a:solidFill>
              <a:latin typeface="Roboto"/>
              <a:ea typeface="Roboto"/>
              <a:cs typeface="Roboto"/>
              <a:sym typeface="Roboto"/>
            </a:endParaRPr>
          </a:p>
          <a:p>
            <a:pPr marL="0" marR="0" lvl="0" indent="0" algn="l" rtl="0">
              <a:spcBef>
                <a:spcPts val="0"/>
              </a:spcBef>
              <a:spcAft>
                <a:spcPts val="0"/>
              </a:spcAft>
              <a:buNone/>
            </a:pPr>
            <a:endParaRPr sz="1800" b="1" cap="none">
              <a:solidFill>
                <a:srgbClr val="000000"/>
              </a:solidFill>
              <a:latin typeface="Helvetica Neue"/>
              <a:ea typeface="Helvetica Neue"/>
              <a:cs typeface="Helvetica Neue"/>
              <a:sym typeface="Helvetica Neue"/>
            </a:endParaRPr>
          </a:p>
          <a:p>
            <a:pPr marL="0" marR="0" lvl="0" indent="0" algn="l" rtl="0">
              <a:spcBef>
                <a:spcPts val="0"/>
              </a:spcBef>
              <a:spcAft>
                <a:spcPts val="0"/>
              </a:spcAft>
              <a:buNone/>
            </a:pPr>
            <a:endParaRPr sz="1800">
              <a:solidFill>
                <a:schemeClr val="lt1"/>
              </a:solidFill>
              <a:latin typeface="Twentieth Century"/>
              <a:ea typeface="Twentieth Century"/>
              <a:cs typeface="Twentieth Century"/>
              <a:sym typeface="Twentieth Century"/>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pic>
        <p:nvPicPr>
          <p:cNvPr id="499" name="Google Shape;499;p27"/>
          <p:cNvPicPr preferRelativeResize="0"/>
          <p:nvPr/>
        </p:nvPicPr>
        <p:blipFill rotWithShape="1">
          <a:blip r:embed="rId3">
            <a:alphaModFix/>
          </a:blip>
          <a:srcRect/>
          <a:stretch/>
        </p:blipFill>
        <p:spPr>
          <a:xfrm>
            <a:off x="3341131" y="541663"/>
            <a:ext cx="5509737" cy="2403345"/>
          </a:xfrm>
          <a:prstGeom prst="rect">
            <a:avLst/>
          </a:prstGeom>
          <a:solidFill>
            <a:srgbClr val="000000"/>
          </a:solidFill>
          <a:ln w="444500" cap="sq" cmpd="sng">
            <a:solidFill>
              <a:srgbClr val="000000"/>
            </a:solidFill>
            <a:prstDash val="solid"/>
            <a:miter lim="800000"/>
            <a:headEnd type="none" w="sm" len="sm"/>
            <a:tailEnd type="none" w="sm" len="sm"/>
          </a:ln>
          <a:effectLst>
            <a:outerShdw blurRad="254000" dist="190500" dir="2700000" sy="90000" algn="bl" rotWithShape="0">
              <a:srgbClr val="000000">
                <a:alpha val="40000"/>
              </a:srgbClr>
            </a:outerShdw>
          </a:effectLst>
        </p:spPr>
      </p:pic>
      <p:pic>
        <p:nvPicPr>
          <p:cNvPr id="500" name="Google Shape;500;p27"/>
          <p:cNvPicPr preferRelativeResize="0"/>
          <p:nvPr/>
        </p:nvPicPr>
        <p:blipFill rotWithShape="1">
          <a:blip r:embed="rId4">
            <a:alphaModFix/>
          </a:blip>
          <a:srcRect/>
          <a:stretch/>
        </p:blipFill>
        <p:spPr>
          <a:xfrm>
            <a:off x="624355" y="4497357"/>
            <a:ext cx="3467505" cy="945684"/>
          </a:xfrm>
          <a:prstGeom prst="rect">
            <a:avLst/>
          </a:prstGeom>
          <a:noFill/>
          <a:ln w="127000" cap="sq" cmpd="sng">
            <a:solidFill>
              <a:srgbClr val="000000"/>
            </a:solidFill>
            <a:prstDash val="solid"/>
            <a:miter lim="800000"/>
            <a:headEnd type="none" w="sm" len="sm"/>
            <a:tailEnd type="none" w="sm" len="sm"/>
          </a:ln>
          <a:effectLst>
            <a:outerShdw blurRad="57150" dist="50800" dir="2700000" algn="tl" rotWithShape="0">
              <a:srgbClr val="000000">
                <a:alpha val="40000"/>
              </a:srgbClr>
            </a:outerShdw>
          </a:effectLst>
        </p:spPr>
      </p:pic>
      <p:grpSp>
        <p:nvGrpSpPr>
          <p:cNvPr id="501" name="Google Shape;501;p27"/>
          <p:cNvGrpSpPr/>
          <p:nvPr/>
        </p:nvGrpSpPr>
        <p:grpSpPr>
          <a:xfrm>
            <a:off x="498781" y="3452662"/>
            <a:ext cx="3718655" cy="780031"/>
            <a:chOff x="0" y="23662"/>
            <a:chExt cx="3718655" cy="780031"/>
          </a:xfrm>
        </p:grpSpPr>
        <p:sp>
          <p:nvSpPr>
            <p:cNvPr id="502" name="Google Shape;502;p27"/>
            <p:cNvSpPr/>
            <p:nvPr/>
          </p:nvSpPr>
          <p:spPr>
            <a:xfrm>
              <a:off x="0" y="23662"/>
              <a:ext cx="3718655" cy="780031"/>
            </a:xfrm>
            <a:prstGeom prst="roundRect">
              <a:avLst>
                <a:gd name="adj" fmla="val 16667"/>
              </a:avLst>
            </a:prstGeom>
            <a:solidFill>
              <a:srgbClr val="134670"/>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txBox="1"/>
            <p:nvPr/>
          </p:nvSpPr>
          <p:spPr>
            <a:xfrm>
              <a:off x="38078" y="61740"/>
              <a:ext cx="3642499" cy="703875"/>
            </a:xfrm>
            <a:prstGeom prst="rect">
              <a:avLst/>
            </a:prstGeom>
            <a:noFill/>
            <a:ln>
              <a:noFill/>
            </a:ln>
          </p:spPr>
          <p:txBody>
            <a:bodyPr spcFirstLastPara="1" wrap="square" lIns="60950" tIns="60950" rIns="60950" bIns="60950" anchor="ctr" anchorCtr="0">
              <a:noAutofit/>
            </a:bodyPr>
            <a:lstStyle/>
            <a:p>
              <a:pPr marL="0" marR="0" lvl="0" indent="0" algn="l" rtl="0">
                <a:lnSpc>
                  <a:spcPct val="90000"/>
                </a:lnSpc>
                <a:spcBef>
                  <a:spcPts val="0"/>
                </a:spcBef>
                <a:spcAft>
                  <a:spcPts val="0"/>
                </a:spcAft>
                <a:buClr>
                  <a:schemeClr val="lt1"/>
                </a:buClr>
                <a:buSzPts val="1600"/>
                <a:buFont typeface="Twentieth Century"/>
                <a:buNone/>
              </a:pPr>
              <a:r>
                <a:rPr lang="en-US" sz="1600" dirty="0">
                  <a:solidFill>
                    <a:schemeClr val="lt1"/>
                  </a:solidFill>
                  <a:latin typeface="Twentieth Century"/>
                  <a:ea typeface="Twentieth Century"/>
                  <a:cs typeface="Twentieth Century"/>
                  <a:sym typeface="Twentieth Century"/>
                </a:rPr>
                <a:t>We found that the top three manufacturers of selling a car are the below:</a:t>
              </a:r>
              <a:endParaRPr dirty="0"/>
            </a:p>
          </p:txBody>
        </p:sp>
      </p:grpSp>
      <p:pic>
        <p:nvPicPr>
          <p:cNvPr id="504" name="Google Shape;504;p27"/>
          <p:cNvPicPr preferRelativeResize="0"/>
          <p:nvPr/>
        </p:nvPicPr>
        <p:blipFill rotWithShape="1">
          <a:blip r:embed="rId5">
            <a:alphaModFix/>
          </a:blip>
          <a:srcRect/>
          <a:stretch/>
        </p:blipFill>
        <p:spPr>
          <a:xfrm>
            <a:off x="7847046" y="4506245"/>
            <a:ext cx="2957803" cy="936818"/>
          </a:xfrm>
          <a:prstGeom prst="rect">
            <a:avLst/>
          </a:prstGeom>
          <a:noFill/>
          <a:ln w="127000" cap="sq" cmpd="sng">
            <a:solidFill>
              <a:srgbClr val="000000"/>
            </a:solidFill>
            <a:prstDash val="solid"/>
            <a:miter lim="800000"/>
            <a:headEnd type="none" w="sm" len="sm"/>
            <a:tailEnd type="none" w="sm" len="sm"/>
          </a:ln>
          <a:effectLst>
            <a:outerShdw blurRad="57150" dist="50800" dir="2700000" algn="tl" rotWithShape="0">
              <a:srgbClr val="000000">
                <a:alpha val="40000"/>
              </a:srgbClr>
            </a:outerShdw>
          </a:effectLst>
        </p:spPr>
      </p:pic>
      <p:grpSp>
        <p:nvGrpSpPr>
          <p:cNvPr id="505" name="Google Shape;505;p27"/>
          <p:cNvGrpSpPr/>
          <p:nvPr/>
        </p:nvGrpSpPr>
        <p:grpSpPr>
          <a:xfrm>
            <a:off x="7136959" y="3616104"/>
            <a:ext cx="4097096" cy="616589"/>
            <a:chOff x="933039" y="29741"/>
            <a:chExt cx="4097096" cy="616589"/>
          </a:xfrm>
        </p:grpSpPr>
        <p:sp>
          <p:nvSpPr>
            <p:cNvPr id="506" name="Google Shape;506;p27"/>
            <p:cNvSpPr/>
            <p:nvPr/>
          </p:nvSpPr>
          <p:spPr>
            <a:xfrm>
              <a:off x="933039" y="29741"/>
              <a:ext cx="4097096" cy="616589"/>
            </a:xfrm>
            <a:prstGeom prst="roundRect">
              <a:avLst>
                <a:gd name="adj" fmla="val 16667"/>
              </a:avLst>
            </a:prstGeom>
            <a:solidFill>
              <a:srgbClr val="134670"/>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txBox="1"/>
            <p:nvPr/>
          </p:nvSpPr>
          <p:spPr>
            <a:xfrm>
              <a:off x="963138" y="59840"/>
              <a:ext cx="4036898" cy="556391"/>
            </a:xfrm>
            <a:prstGeom prst="rect">
              <a:avLst/>
            </a:prstGeom>
            <a:noFill/>
            <a:ln>
              <a:noFill/>
            </a:ln>
          </p:spPr>
          <p:txBody>
            <a:bodyPr spcFirstLastPara="1" wrap="square" lIns="64750" tIns="64750" rIns="64750" bIns="64750" anchor="ctr" anchorCtr="0">
              <a:noAutofit/>
            </a:bodyPr>
            <a:lstStyle/>
            <a:p>
              <a:pPr marL="0" marR="0" lvl="0" indent="0" algn="l" rtl="0">
                <a:lnSpc>
                  <a:spcPct val="90000"/>
                </a:lnSpc>
                <a:spcBef>
                  <a:spcPts val="0"/>
                </a:spcBef>
                <a:spcAft>
                  <a:spcPts val="0"/>
                </a:spcAft>
                <a:buClr>
                  <a:schemeClr val="lt1"/>
                </a:buClr>
                <a:buSzPts val="1700"/>
                <a:buFont typeface="Twentieth Century"/>
                <a:buNone/>
              </a:pPr>
              <a:r>
                <a:rPr lang="en-US" sz="1700" dirty="0">
                  <a:solidFill>
                    <a:schemeClr val="lt1"/>
                  </a:solidFill>
                  <a:latin typeface="Twentieth Century"/>
                  <a:ea typeface="Twentieth Century"/>
                  <a:cs typeface="Twentieth Century"/>
                  <a:sym typeface="Twentieth Century"/>
                </a:rPr>
                <a:t>We found that the top three manufacturers who do not make a good profit</a:t>
              </a:r>
              <a:endParaRPr dirty="0"/>
            </a:p>
          </p:txBody>
        </p:sp>
      </p:grpSp>
      <p:pic>
        <p:nvPicPr>
          <p:cNvPr id="508" name="Google Shape;508;p27"/>
          <p:cNvPicPr preferRelativeResize="0"/>
          <p:nvPr/>
        </p:nvPicPr>
        <p:blipFill rotWithShape="1">
          <a:blip r:embed="rId6">
            <a:alphaModFix/>
          </a:blip>
          <a:srcRect/>
          <a:stretch/>
        </p:blipFill>
        <p:spPr>
          <a:xfrm>
            <a:off x="4253821" y="5790466"/>
            <a:ext cx="4187391" cy="778285"/>
          </a:xfrm>
          <a:prstGeom prst="rect">
            <a:avLst/>
          </a:prstGeom>
          <a:noFill/>
          <a:ln w="127000" cap="sq" cmpd="sng">
            <a:solidFill>
              <a:srgbClr val="000000"/>
            </a:solidFill>
            <a:prstDash val="solid"/>
            <a:miter lim="800000"/>
            <a:headEnd type="none" w="sm" len="sm"/>
            <a:tailEnd type="none" w="sm" len="sm"/>
          </a:ln>
          <a:effectLst>
            <a:outerShdw blurRad="57150" dist="50800" dir="2700000" algn="tl" rotWithShape="0">
              <a:srgbClr val="000000">
                <a:alpha val="40000"/>
              </a:srgbClr>
            </a:outerShdw>
          </a:effectLst>
        </p:spPr>
      </p:pic>
      <p:grpSp>
        <p:nvGrpSpPr>
          <p:cNvPr id="509" name="Google Shape;509;p27"/>
          <p:cNvGrpSpPr/>
          <p:nvPr/>
        </p:nvGrpSpPr>
        <p:grpSpPr>
          <a:xfrm>
            <a:off x="4749281" y="4999940"/>
            <a:ext cx="2509935" cy="616589"/>
            <a:chOff x="0" y="29741"/>
            <a:chExt cx="2509935" cy="616589"/>
          </a:xfrm>
        </p:grpSpPr>
        <p:sp>
          <p:nvSpPr>
            <p:cNvPr id="510" name="Google Shape;510;p27"/>
            <p:cNvSpPr/>
            <p:nvPr/>
          </p:nvSpPr>
          <p:spPr>
            <a:xfrm>
              <a:off x="0" y="29741"/>
              <a:ext cx="2509935" cy="616589"/>
            </a:xfrm>
            <a:prstGeom prst="roundRect">
              <a:avLst>
                <a:gd name="adj" fmla="val 16667"/>
              </a:avLst>
            </a:prstGeom>
            <a:solidFill>
              <a:srgbClr val="134670"/>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txBox="1"/>
            <p:nvPr/>
          </p:nvSpPr>
          <p:spPr>
            <a:xfrm>
              <a:off x="30099" y="59840"/>
              <a:ext cx="2449737" cy="556391"/>
            </a:xfrm>
            <a:prstGeom prst="rect">
              <a:avLst/>
            </a:prstGeom>
            <a:noFill/>
            <a:ln>
              <a:noFill/>
            </a:ln>
          </p:spPr>
          <p:txBody>
            <a:bodyPr spcFirstLastPara="1" wrap="square" lIns="64750" tIns="64750" rIns="64750" bIns="64750" anchor="ctr" anchorCtr="0">
              <a:noAutofit/>
            </a:bodyPr>
            <a:lstStyle/>
            <a:p>
              <a:pPr marL="0" marR="0" lvl="0" indent="0" algn="l" rtl="0">
                <a:lnSpc>
                  <a:spcPct val="90000"/>
                </a:lnSpc>
                <a:spcBef>
                  <a:spcPts val="0"/>
                </a:spcBef>
                <a:spcAft>
                  <a:spcPts val="0"/>
                </a:spcAft>
                <a:buClr>
                  <a:schemeClr val="lt1"/>
                </a:buClr>
                <a:buSzPts val="1700"/>
                <a:buFont typeface="Twentieth Century"/>
                <a:buNone/>
              </a:pPr>
              <a:r>
                <a:rPr lang="en-US" sz="1700" dirty="0">
                  <a:solidFill>
                    <a:schemeClr val="lt1"/>
                  </a:solidFill>
                  <a:latin typeface="Twentieth Century"/>
                  <a:ea typeface="Twentieth Century"/>
                  <a:cs typeface="Twentieth Century"/>
                  <a:sym typeface="Twentieth Century"/>
                </a:rPr>
                <a:t>The below has the highest profits.</a:t>
              </a:r>
              <a:endParaRPr dirty="0"/>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grpSp>
        <p:nvGrpSpPr>
          <p:cNvPr id="516" name="Google Shape;516;p28"/>
          <p:cNvGrpSpPr/>
          <p:nvPr/>
        </p:nvGrpSpPr>
        <p:grpSpPr>
          <a:xfrm>
            <a:off x="3819168" y="780024"/>
            <a:ext cx="5322196" cy="5322196"/>
            <a:chOff x="1896750" y="0"/>
            <a:chExt cx="5322196" cy="5322196"/>
          </a:xfrm>
        </p:grpSpPr>
        <p:sp>
          <p:nvSpPr>
            <p:cNvPr id="517" name="Google Shape;517;p28"/>
            <p:cNvSpPr/>
            <p:nvPr/>
          </p:nvSpPr>
          <p:spPr>
            <a:xfrm>
              <a:off x="1896750" y="0"/>
              <a:ext cx="5322196" cy="5322196"/>
            </a:xfrm>
            <a:prstGeom prst="ellipse">
              <a:avLst/>
            </a:prstGeom>
            <a:solidFill>
              <a:srgbClr val="134670">
                <a:alpha val="49803"/>
              </a:srgbClr>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txBox="1"/>
            <p:nvPr/>
          </p:nvSpPr>
          <p:spPr>
            <a:xfrm>
              <a:off x="2676168" y="779418"/>
              <a:ext cx="3763360" cy="3763360"/>
            </a:xfrm>
            <a:prstGeom prst="rect">
              <a:avLst/>
            </a:prstGeom>
            <a:noFill/>
            <a:ln>
              <a:noFill/>
            </a:ln>
          </p:spPr>
          <p:txBody>
            <a:bodyPr spcFirstLastPara="1" wrap="square" lIns="0" tIns="0" rIns="0" bIns="0" anchor="ctr" anchorCtr="1">
              <a:noAutofit/>
            </a:bodyPr>
            <a:lstStyle/>
            <a:p>
              <a:pPr marL="0" marR="0" lvl="0" indent="0" algn="l" rtl="0">
                <a:lnSpc>
                  <a:spcPct val="90000"/>
                </a:lnSpc>
                <a:spcBef>
                  <a:spcPts val="0"/>
                </a:spcBef>
                <a:spcAft>
                  <a:spcPts val="0"/>
                </a:spcAft>
                <a:buClr>
                  <a:schemeClr val="lt1"/>
                </a:buClr>
                <a:buSzPts val="1900"/>
                <a:buFont typeface="Twentieth Century"/>
                <a:buNone/>
              </a:pPr>
              <a:r>
                <a:rPr lang="en-US" sz="1900" dirty="0">
                  <a:solidFill>
                    <a:schemeClr val="lt1"/>
                  </a:solidFill>
                  <a:latin typeface="Twentieth Century"/>
                  <a:ea typeface="Twentieth Century"/>
                  <a:cs typeface="Twentieth Century"/>
                  <a:sym typeface="Twentieth Century"/>
                </a:rPr>
                <a:t>Summary of the Profit &amp; Loss:</a:t>
              </a:r>
              <a:endParaRPr dirty="0"/>
            </a:p>
            <a:p>
              <a:pPr marL="114300" marR="0" lvl="1" indent="-114300" algn="l" rtl="0">
                <a:lnSpc>
                  <a:spcPct val="90000"/>
                </a:lnSpc>
                <a:spcBef>
                  <a:spcPts val="665"/>
                </a:spcBef>
                <a:spcAft>
                  <a:spcPts val="0"/>
                </a:spcAft>
                <a:buClr>
                  <a:schemeClr val="lt1"/>
                </a:buClr>
                <a:buSzPts val="1500"/>
                <a:buFont typeface="Twentieth Century"/>
                <a:buChar char="•"/>
              </a:pPr>
              <a:r>
                <a:rPr lang="en-US" sz="1500" b="0" i="0" u="none" strike="noStrike" cap="none" dirty="0">
                  <a:solidFill>
                    <a:schemeClr val="lt1"/>
                  </a:solidFill>
                  <a:latin typeface="Twentieth Century"/>
                  <a:ea typeface="Twentieth Century"/>
                  <a:cs typeface="Twentieth Century"/>
                  <a:sym typeface="Twentieth Century"/>
                </a:rPr>
                <a:t>We recommend considering the purchase or emphasis on used cars from the three manufacturers: Porsche, BMW, and Audi. These manufacturers have consistently demonstrated the ability to yield some of the highest resale values and profits among others.</a:t>
              </a:r>
              <a:endParaRPr sz="1500" b="0" i="0" u="none" strike="noStrike" cap="none" dirty="0">
                <a:solidFill>
                  <a:schemeClr val="lt1"/>
                </a:solidFill>
                <a:latin typeface="Twentieth Century"/>
                <a:ea typeface="Twentieth Century"/>
                <a:cs typeface="Twentieth Century"/>
                <a:sym typeface="Twentieth Century"/>
              </a:endParaRPr>
            </a:p>
            <a:p>
              <a:pPr marL="114300" marR="0" lvl="1" indent="-114300" algn="l" rtl="0">
                <a:lnSpc>
                  <a:spcPct val="90000"/>
                </a:lnSpc>
                <a:spcBef>
                  <a:spcPts val="225"/>
                </a:spcBef>
                <a:spcAft>
                  <a:spcPts val="0"/>
                </a:spcAft>
                <a:buClr>
                  <a:schemeClr val="lt1"/>
                </a:buClr>
                <a:buSzPts val="1500"/>
                <a:buFont typeface="Twentieth Century"/>
                <a:buChar char="•"/>
              </a:pPr>
              <a:r>
                <a:rPr lang="en-US" sz="1500" b="0" i="0" u="none" strike="noStrike" cap="none" dirty="0">
                  <a:solidFill>
                    <a:schemeClr val="lt1"/>
                  </a:solidFill>
                  <a:latin typeface="Twentieth Century"/>
                  <a:ea typeface="Twentieth Century"/>
                  <a:cs typeface="Twentieth Century"/>
                  <a:sym typeface="Twentieth Century"/>
                </a:rPr>
                <a:t>We advise against purchasing or prioritizing used cars from the three manufacturers: Volkswagen, Renault, and Seat. These brands typically offer lower resale values, resulting in reduced or no profit when compared to other manufacturers in the market</a:t>
              </a:r>
              <a:endParaRPr sz="1500" b="0" i="0" u="none" strike="noStrike" cap="none" dirty="0">
                <a:solidFill>
                  <a:schemeClr val="lt1"/>
                </a:solidFill>
                <a:latin typeface="Twentieth Century"/>
                <a:ea typeface="Twentieth Century"/>
                <a:cs typeface="Twentieth Century"/>
                <a:sym typeface="Twentieth Century"/>
              </a:endParaRPr>
            </a:p>
            <a:p>
              <a:pPr marL="114300" marR="0" lvl="1" indent="-114300" algn="l" rtl="0">
                <a:lnSpc>
                  <a:spcPct val="90000"/>
                </a:lnSpc>
                <a:spcBef>
                  <a:spcPts val="225"/>
                </a:spcBef>
                <a:spcAft>
                  <a:spcPts val="0"/>
                </a:spcAft>
                <a:buClr>
                  <a:schemeClr val="lt1"/>
                </a:buClr>
                <a:buSzPts val="1500"/>
                <a:buFont typeface="Twentieth Century"/>
                <a:buChar char="•"/>
              </a:pPr>
              <a:r>
                <a:rPr lang="en-US" sz="1500" b="0" i="0" u="none" strike="noStrike" cap="none" dirty="0">
                  <a:solidFill>
                    <a:schemeClr val="lt1"/>
                  </a:solidFill>
                  <a:latin typeface="Twentieth Century"/>
                  <a:ea typeface="Twentieth Century"/>
                  <a:cs typeface="Twentieth Century"/>
                  <a:sym typeface="Twentieth Century"/>
                </a:rPr>
                <a:t>We recommend purchasing or directing your focus toward used cars from the following models: Tucson, Mat-</a:t>
              </a:r>
              <a:r>
                <a:rPr lang="en-US" sz="1500" b="0" i="0" u="none" strike="noStrike" cap="none" dirty="0" err="1">
                  <a:solidFill>
                    <a:schemeClr val="lt1"/>
                  </a:solidFill>
                  <a:latin typeface="Twentieth Century"/>
                  <a:ea typeface="Twentieth Century"/>
                  <a:cs typeface="Twentieth Century"/>
                  <a:sym typeface="Twentieth Century"/>
                </a:rPr>
                <a:t>su</a:t>
              </a:r>
              <a:r>
                <a:rPr lang="en-US" sz="1500" b="0" i="0" u="none" strike="noStrike" cap="none" dirty="0">
                  <a:solidFill>
                    <a:schemeClr val="lt1"/>
                  </a:solidFill>
                  <a:latin typeface="Twentieth Century"/>
                  <a:ea typeface="Twentieth Century"/>
                  <a:cs typeface="Twentieth Century"/>
                  <a:sym typeface="Twentieth Century"/>
                </a:rPr>
                <a:t>, and Birmingham, as they not only yield the highest profits but are also the top-selling models among the manufacturers.</a:t>
              </a:r>
              <a:endParaRPr sz="1500" b="0" i="0" u="none" strike="noStrike" cap="none" dirty="0">
                <a:solidFill>
                  <a:schemeClr val="lt1"/>
                </a:solidFill>
                <a:latin typeface="Twentieth Century"/>
                <a:ea typeface="Twentieth Century"/>
                <a:cs typeface="Twentieth Century"/>
                <a:sym typeface="Twentieth Century"/>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grpSp>
        <p:nvGrpSpPr>
          <p:cNvPr id="523" name="Google Shape;523;p29"/>
          <p:cNvGrpSpPr/>
          <p:nvPr/>
        </p:nvGrpSpPr>
        <p:grpSpPr>
          <a:xfrm>
            <a:off x="5127736" y="232004"/>
            <a:ext cx="1933698" cy="966849"/>
            <a:chOff x="1540081" y="1306"/>
            <a:chExt cx="1933698" cy="966849"/>
          </a:xfrm>
        </p:grpSpPr>
        <p:sp>
          <p:nvSpPr>
            <p:cNvPr id="524" name="Google Shape;524;p29"/>
            <p:cNvSpPr/>
            <p:nvPr/>
          </p:nvSpPr>
          <p:spPr>
            <a:xfrm>
              <a:off x="1540081" y="1306"/>
              <a:ext cx="1933698" cy="966849"/>
            </a:xfrm>
            <a:prstGeom prst="rect">
              <a:avLst/>
            </a:prstGeom>
            <a:gradFill>
              <a:gsLst>
                <a:gs pos="0">
                  <a:srgbClr val="485F81"/>
                </a:gs>
                <a:gs pos="100000">
                  <a:srgbClr val="033E6C"/>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9"/>
            <p:cNvSpPr txBox="1"/>
            <p:nvPr/>
          </p:nvSpPr>
          <p:spPr>
            <a:xfrm>
              <a:off x="1540081" y="1306"/>
              <a:ext cx="1933698" cy="966849"/>
            </a:xfrm>
            <a:prstGeom prst="rect">
              <a:avLst/>
            </a:prstGeom>
            <a:noFill/>
            <a:ln>
              <a:noFill/>
            </a:ln>
          </p:spPr>
          <p:txBody>
            <a:bodyPr spcFirstLastPara="1" wrap="square" lIns="10775" tIns="10775" rIns="10775" bIns="10775" anchor="ctr" anchorCtr="0">
              <a:noAutofit/>
            </a:bodyPr>
            <a:lstStyle/>
            <a:p>
              <a:pPr marL="0" marR="0" lvl="0" indent="0" algn="ctr" rtl="0">
                <a:lnSpc>
                  <a:spcPct val="90000"/>
                </a:lnSpc>
                <a:spcBef>
                  <a:spcPts val="0"/>
                </a:spcBef>
                <a:spcAft>
                  <a:spcPts val="0"/>
                </a:spcAft>
                <a:buClr>
                  <a:schemeClr val="lt1"/>
                </a:buClr>
                <a:buSzPts val="1700"/>
                <a:buFont typeface="Twentieth Century"/>
                <a:buNone/>
              </a:pPr>
              <a:r>
                <a:rPr lang="en-US" sz="1700">
                  <a:solidFill>
                    <a:schemeClr val="lt1"/>
                  </a:solidFill>
                  <a:latin typeface="Twentieth Century"/>
                  <a:ea typeface="Twentieth Century"/>
                  <a:cs typeface="Twentieth Century"/>
                  <a:sym typeface="Twentieth Century"/>
                </a:rPr>
                <a:t>RECOMMENDATIONS</a:t>
              </a:r>
              <a:endParaRPr/>
            </a:p>
          </p:txBody>
        </p:sp>
      </p:grpSp>
      <p:sp>
        <p:nvSpPr>
          <p:cNvPr id="526" name="Google Shape;526;p29"/>
          <p:cNvSpPr txBox="1"/>
          <p:nvPr/>
        </p:nvSpPr>
        <p:spPr>
          <a:xfrm>
            <a:off x="5629013" y="3246431"/>
            <a:ext cx="914400" cy="369332"/>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lt1"/>
              </a:solidFill>
              <a:latin typeface="Twentieth Century"/>
              <a:ea typeface="Twentieth Century"/>
              <a:cs typeface="Twentieth Century"/>
              <a:sym typeface="Twentieth Century"/>
            </a:endParaRPr>
          </a:p>
        </p:txBody>
      </p:sp>
      <p:grpSp>
        <p:nvGrpSpPr>
          <p:cNvPr id="527" name="Google Shape;527;p29"/>
          <p:cNvGrpSpPr/>
          <p:nvPr/>
        </p:nvGrpSpPr>
        <p:grpSpPr>
          <a:xfrm>
            <a:off x="175426" y="1317072"/>
            <a:ext cx="11586679" cy="5310231"/>
            <a:chOff x="7647" y="0"/>
            <a:chExt cx="11586679" cy="5310231"/>
          </a:xfrm>
        </p:grpSpPr>
        <p:sp>
          <p:nvSpPr>
            <p:cNvPr id="528" name="Google Shape;528;p29"/>
            <p:cNvSpPr/>
            <p:nvPr/>
          </p:nvSpPr>
          <p:spPr>
            <a:xfrm>
              <a:off x="7647" y="0"/>
              <a:ext cx="1025369" cy="5310231"/>
            </a:xfrm>
            <a:prstGeom prst="roundRect">
              <a:avLst>
                <a:gd name="adj" fmla="val 10000"/>
              </a:avLst>
            </a:prstGeom>
            <a:solidFill>
              <a:srgbClr val="134670"/>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txBox="1"/>
            <p:nvPr/>
          </p:nvSpPr>
          <p:spPr>
            <a:xfrm>
              <a:off x="7647" y="2124092"/>
              <a:ext cx="1025369" cy="2124092"/>
            </a:xfrm>
            <a:prstGeom prst="rect">
              <a:avLst/>
            </a:prstGeom>
            <a:noFill/>
            <a:ln>
              <a:noFill/>
            </a:ln>
          </p:spPr>
          <p:txBody>
            <a:bodyPr spcFirstLastPara="1" wrap="square" lIns="71100" tIns="71100" rIns="71100" bIns="71100" anchor="ctr" anchorCtr="0">
              <a:noAutofit/>
            </a:bodyPr>
            <a:lstStyle/>
            <a:p>
              <a:pPr marL="0" marR="0" lvl="0" indent="0" algn="ctr" rtl="0">
                <a:lnSpc>
                  <a:spcPct val="90000"/>
                </a:lnSpc>
                <a:spcBef>
                  <a:spcPts val="0"/>
                </a:spcBef>
                <a:spcAft>
                  <a:spcPts val="0"/>
                </a:spcAft>
                <a:buClr>
                  <a:schemeClr val="lt1"/>
                </a:buClr>
                <a:buSzPts val="1000"/>
                <a:buFont typeface="Twentieth Century"/>
                <a:buNone/>
              </a:pPr>
              <a:r>
                <a:rPr lang="en-IN" sz="1100" b="0" i="0" dirty="0">
                  <a:solidFill>
                    <a:srgbClr val="D1D5DB"/>
                  </a:solidFill>
                  <a:effectLst/>
                  <a:latin typeface="Söhne"/>
                </a:rPr>
                <a:t>Our used car pricing model is designed to assist used car sellers in ensuring they receive fair compensation for their pre-owned vehicles.</a:t>
              </a:r>
              <a:endParaRPr dirty="0"/>
            </a:p>
          </p:txBody>
        </p:sp>
        <p:sp>
          <p:nvSpPr>
            <p:cNvPr id="530" name="Google Shape;530;p29"/>
            <p:cNvSpPr/>
            <p:nvPr/>
          </p:nvSpPr>
          <p:spPr>
            <a:xfrm>
              <a:off x="38408" y="318613"/>
              <a:ext cx="963847" cy="1768306"/>
            </a:xfrm>
            <a:prstGeom prst="ellipse">
              <a:avLst/>
            </a:prstGeom>
            <a:blipFill rotWithShape="1">
              <a:blip r:embed="rId3">
                <a:alphaModFix/>
              </a:blip>
              <a:stretch>
                <a:fillRect l="-87994" r="-87997"/>
              </a:stretch>
            </a:blip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1063778" y="0"/>
              <a:ext cx="1025369" cy="5310231"/>
            </a:xfrm>
            <a:prstGeom prst="roundRect">
              <a:avLst>
                <a:gd name="adj" fmla="val 10000"/>
              </a:avLst>
            </a:prstGeom>
            <a:solidFill>
              <a:srgbClr val="134670"/>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9"/>
            <p:cNvSpPr txBox="1"/>
            <p:nvPr/>
          </p:nvSpPr>
          <p:spPr>
            <a:xfrm>
              <a:off x="1063778" y="2124092"/>
              <a:ext cx="1025369" cy="2124092"/>
            </a:xfrm>
            <a:prstGeom prst="rect">
              <a:avLst/>
            </a:prstGeom>
            <a:noFill/>
            <a:ln>
              <a:noFill/>
            </a:ln>
          </p:spPr>
          <p:txBody>
            <a:bodyPr spcFirstLastPara="1" wrap="square" lIns="71100" tIns="71100" rIns="71100" bIns="71100" anchor="ctr" anchorCtr="0">
              <a:noAutofit/>
            </a:bodyPr>
            <a:lstStyle/>
            <a:p>
              <a:pPr marL="0" marR="0" lvl="0" indent="0" algn="ctr" rtl="0">
                <a:lnSpc>
                  <a:spcPct val="90000"/>
                </a:lnSpc>
                <a:spcBef>
                  <a:spcPts val="0"/>
                </a:spcBef>
                <a:spcAft>
                  <a:spcPts val="0"/>
                </a:spcAft>
                <a:buClr>
                  <a:schemeClr val="lt1"/>
                </a:buClr>
                <a:buSzPts val="1000"/>
                <a:buFont typeface="Twentieth Century"/>
                <a:buNone/>
              </a:pPr>
              <a:r>
                <a:rPr lang="en-IN" sz="1100" b="0" i="0" dirty="0">
                  <a:solidFill>
                    <a:srgbClr val="D1D5DB"/>
                  </a:solidFill>
                  <a:effectLst/>
                  <a:latin typeface="Söhne"/>
                </a:rPr>
                <a:t>While our model currently provides accurate predictions and value analysis for used cars, there is still a margin of error. Minimizing this error is a top priority.</a:t>
              </a:r>
              <a:endParaRPr dirty="0"/>
            </a:p>
          </p:txBody>
        </p:sp>
        <p:sp>
          <p:nvSpPr>
            <p:cNvPr id="533" name="Google Shape;533;p29"/>
            <p:cNvSpPr/>
            <p:nvPr/>
          </p:nvSpPr>
          <p:spPr>
            <a:xfrm>
              <a:off x="1094539" y="318613"/>
              <a:ext cx="963847" cy="1768306"/>
            </a:xfrm>
            <a:prstGeom prst="ellipse">
              <a:avLst/>
            </a:prstGeom>
            <a:blipFill rotWithShape="1">
              <a:blip r:embed="rId4">
                <a:alphaModFix/>
              </a:blip>
              <a:stretch>
                <a:fillRect l="-10999" r="-10999"/>
              </a:stretch>
            </a:blip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9"/>
            <p:cNvSpPr/>
            <p:nvPr/>
          </p:nvSpPr>
          <p:spPr>
            <a:xfrm>
              <a:off x="2119909" y="0"/>
              <a:ext cx="1025369" cy="5310231"/>
            </a:xfrm>
            <a:prstGeom prst="roundRect">
              <a:avLst>
                <a:gd name="adj" fmla="val 10000"/>
              </a:avLst>
            </a:prstGeom>
            <a:solidFill>
              <a:srgbClr val="134670"/>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9"/>
            <p:cNvSpPr txBox="1"/>
            <p:nvPr/>
          </p:nvSpPr>
          <p:spPr>
            <a:xfrm>
              <a:off x="2119909" y="2211392"/>
              <a:ext cx="1025369" cy="2124092"/>
            </a:xfrm>
            <a:prstGeom prst="rect">
              <a:avLst/>
            </a:prstGeom>
            <a:noFill/>
            <a:ln>
              <a:noFill/>
            </a:ln>
          </p:spPr>
          <p:txBody>
            <a:bodyPr spcFirstLastPara="1" wrap="square" lIns="71100" tIns="71100" rIns="71100" bIns="71100" anchor="ctr" anchorCtr="0">
              <a:noAutofit/>
            </a:bodyPr>
            <a:lstStyle/>
            <a:p>
              <a:pPr marL="0" marR="0" lvl="0" indent="0" algn="ctr" rtl="0">
                <a:lnSpc>
                  <a:spcPct val="90000"/>
                </a:lnSpc>
                <a:spcBef>
                  <a:spcPts val="0"/>
                </a:spcBef>
                <a:spcAft>
                  <a:spcPts val="0"/>
                </a:spcAft>
                <a:buClr>
                  <a:schemeClr val="lt1"/>
                </a:buClr>
                <a:buSzPts val="1000"/>
                <a:buFont typeface="Twentieth Century"/>
                <a:buNone/>
              </a:pPr>
              <a:r>
                <a:rPr lang="en-IN" sz="1100" b="0" i="0" dirty="0">
                  <a:solidFill>
                    <a:srgbClr val="D1D5DB"/>
                  </a:solidFill>
                  <a:effectLst/>
                  <a:latin typeface="Söhne"/>
                </a:rPr>
                <a:t>We also aim to reduce the time required for the development of a precise random forest regression model. These enhancements will lead to an immediate and significant impact on our business.</a:t>
              </a:r>
              <a:endParaRPr dirty="0"/>
            </a:p>
          </p:txBody>
        </p:sp>
        <p:sp>
          <p:nvSpPr>
            <p:cNvPr id="536" name="Google Shape;536;p29"/>
            <p:cNvSpPr/>
            <p:nvPr/>
          </p:nvSpPr>
          <p:spPr>
            <a:xfrm>
              <a:off x="2150670" y="318613"/>
              <a:ext cx="963847" cy="1768306"/>
            </a:xfrm>
            <a:prstGeom prst="ellipse">
              <a:avLst/>
            </a:prstGeom>
            <a:blipFill rotWithShape="1">
              <a:blip r:embed="rId5">
                <a:alphaModFix/>
              </a:blip>
              <a:stretch>
                <a:fillRect l="-87994" r="-87997"/>
              </a:stretch>
            </a:blip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9"/>
            <p:cNvSpPr/>
            <p:nvPr/>
          </p:nvSpPr>
          <p:spPr>
            <a:xfrm>
              <a:off x="3176040" y="0"/>
              <a:ext cx="1025369" cy="5310231"/>
            </a:xfrm>
            <a:prstGeom prst="roundRect">
              <a:avLst>
                <a:gd name="adj" fmla="val 10000"/>
              </a:avLst>
            </a:prstGeom>
            <a:solidFill>
              <a:srgbClr val="134670"/>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9"/>
            <p:cNvSpPr txBox="1"/>
            <p:nvPr/>
          </p:nvSpPr>
          <p:spPr>
            <a:xfrm>
              <a:off x="3176040" y="2124092"/>
              <a:ext cx="1025369" cy="2124092"/>
            </a:xfrm>
            <a:prstGeom prst="rect">
              <a:avLst/>
            </a:prstGeom>
            <a:noFill/>
            <a:ln>
              <a:noFill/>
            </a:ln>
          </p:spPr>
          <p:txBody>
            <a:bodyPr spcFirstLastPara="1" wrap="square" lIns="71100" tIns="71100" rIns="71100" bIns="71100" anchor="ctr" anchorCtr="0">
              <a:noAutofit/>
            </a:bodyPr>
            <a:lstStyle/>
            <a:p>
              <a:pPr algn="l">
                <a:buFont typeface="Arial" panose="020B0604020202020204" pitchFamily="34" charset="0"/>
                <a:buChar char="•"/>
              </a:pPr>
              <a:endParaRPr lang="en-IN" sz="1100" b="0" i="0" dirty="0">
                <a:solidFill>
                  <a:srgbClr val="D1D5DB"/>
                </a:solidFill>
                <a:effectLst/>
                <a:latin typeface="Söhne"/>
              </a:endParaRPr>
            </a:p>
          </p:txBody>
        </p:sp>
        <p:sp>
          <p:nvSpPr>
            <p:cNvPr id="539" name="Google Shape;539;p29"/>
            <p:cNvSpPr/>
            <p:nvPr/>
          </p:nvSpPr>
          <p:spPr>
            <a:xfrm>
              <a:off x="3206801" y="318613"/>
              <a:ext cx="963847" cy="1768306"/>
            </a:xfrm>
            <a:prstGeom prst="ellipse">
              <a:avLst/>
            </a:prstGeom>
            <a:blipFill rotWithShape="1">
              <a:blip r:embed="rId6">
                <a:alphaModFix/>
              </a:blip>
              <a:stretch>
                <a:fillRect l="-101994" r="-101994"/>
              </a:stretch>
            </a:blip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9"/>
            <p:cNvSpPr/>
            <p:nvPr/>
          </p:nvSpPr>
          <p:spPr>
            <a:xfrm>
              <a:off x="4232171" y="0"/>
              <a:ext cx="1025369" cy="5310231"/>
            </a:xfrm>
            <a:prstGeom prst="roundRect">
              <a:avLst>
                <a:gd name="adj" fmla="val 10000"/>
              </a:avLst>
            </a:prstGeom>
            <a:solidFill>
              <a:srgbClr val="134670"/>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9"/>
            <p:cNvSpPr txBox="1"/>
            <p:nvPr/>
          </p:nvSpPr>
          <p:spPr>
            <a:xfrm>
              <a:off x="4232171" y="2124092"/>
              <a:ext cx="1025369" cy="2124092"/>
            </a:xfrm>
            <a:prstGeom prst="rect">
              <a:avLst/>
            </a:prstGeom>
            <a:noFill/>
            <a:ln>
              <a:noFill/>
            </a:ln>
          </p:spPr>
          <p:txBody>
            <a:bodyPr spcFirstLastPara="1" wrap="square" lIns="71100" tIns="71100" rIns="71100" bIns="71100" anchor="ctr" anchorCtr="0">
              <a:noAutofit/>
            </a:bodyPr>
            <a:lstStyle/>
            <a:p>
              <a:pPr lvl="0" algn="ctr">
                <a:lnSpc>
                  <a:spcPct val="90000"/>
                </a:lnSpc>
                <a:buClr>
                  <a:schemeClr val="lt1"/>
                </a:buClr>
                <a:buSzPts val="1000"/>
              </a:pPr>
              <a:r>
                <a:rPr lang="en-IN" sz="1100" b="0" i="0" dirty="0">
                  <a:solidFill>
                    <a:srgbClr val="ECECF1"/>
                  </a:solidFill>
                  <a:effectLst/>
                  <a:latin typeface="Söhne"/>
                </a:rPr>
                <a:t>With Increasing petrol rates diesel car are in more demand in recent years, acquiring and selling them can high profits</a:t>
              </a:r>
              <a:endParaRPr lang="en-US" dirty="0"/>
            </a:p>
          </p:txBody>
        </p:sp>
        <p:sp>
          <p:nvSpPr>
            <p:cNvPr id="542" name="Google Shape;542;p29"/>
            <p:cNvSpPr/>
            <p:nvPr/>
          </p:nvSpPr>
          <p:spPr>
            <a:xfrm>
              <a:off x="4262932" y="338648"/>
              <a:ext cx="963847" cy="1768306"/>
            </a:xfrm>
            <a:prstGeom prst="ellipse">
              <a:avLst/>
            </a:prstGeom>
            <a:blipFill rotWithShape="1">
              <a:blip r:embed="rId7">
                <a:alphaModFix/>
              </a:blip>
              <a:stretch>
                <a:fillRect l="-87994" r="-87997"/>
              </a:stretch>
            </a:blip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9"/>
            <p:cNvSpPr/>
            <p:nvPr/>
          </p:nvSpPr>
          <p:spPr>
            <a:xfrm>
              <a:off x="5288302" y="0"/>
              <a:ext cx="1025369" cy="5310231"/>
            </a:xfrm>
            <a:prstGeom prst="roundRect">
              <a:avLst>
                <a:gd name="adj" fmla="val 10000"/>
              </a:avLst>
            </a:prstGeom>
            <a:solidFill>
              <a:srgbClr val="134670"/>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9"/>
            <p:cNvSpPr txBox="1"/>
            <p:nvPr/>
          </p:nvSpPr>
          <p:spPr>
            <a:xfrm>
              <a:off x="5288302" y="2124092"/>
              <a:ext cx="1025369" cy="2124092"/>
            </a:xfrm>
            <a:prstGeom prst="rect">
              <a:avLst/>
            </a:prstGeom>
            <a:noFill/>
            <a:ln>
              <a:noFill/>
            </a:ln>
          </p:spPr>
          <p:txBody>
            <a:bodyPr spcFirstLastPara="1" wrap="square" lIns="71100" tIns="71100" rIns="71100" bIns="71100" anchor="ctr" anchorCtr="0">
              <a:noAutofit/>
            </a:bodyPr>
            <a:lstStyle/>
            <a:p>
              <a:pPr marL="0" marR="0" lvl="0" indent="0" algn="ctr" rtl="0">
                <a:lnSpc>
                  <a:spcPct val="90000"/>
                </a:lnSpc>
                <a:spcBef>
                  <a:spcPts val="0"/>
                </a:spcBef>
                <a:spcAft>
                  <a:spcPts val="0"/>
                </a:spcAft>
                <a:buClr>
                  <a:schemeClr val="lt1"/>
                </a:buClr>
                <a:buSzPts val="1000"/>
                <a:buFont typeface="Twentieth Century"/>
                <a:buNone/>
              </a:pPr>
              <a:r>
                <a:rPr lang="en-US" sz="1000" dirty="0">
                  <a:solidFill>
                    <a:schemeClr val="lt1"/>
                  </a:solidFill>
                  <a:latin typeface="Twentieth Century"/>
                  <a:ea typeface="Twentieth Century"/>
                  <a:cs typeface="Twentieth Century"/>
                  <a:sym typeface="Twentieth Century"/>
                </a:rPr>
                <a:t>We can provide Car maintenance packages where customers pay a small upfront fee and can bring the car for servicing anytime in a year to attract more customers.</a:t>
              </a:r>
              <a:endParaRPr dirty="0"/>
            </a:p>
          </p:txBody>
        </p:sp>
        <p:sp>
          <p:nvSpPr>
            <p:cNvPr id="545" name="Google Shape;545;p29"/>
            <p:cNvSpPr/>
            <p:nvPr/>
          </p:nvSpPr>
          <p:spPr>
            <a:xfrm>
              <a:off x="5319063" y="318613"/>
              <a:ext cx="963847" cy="1768306"/>
            </a:xfrm>
            <a:prstGeom prst="ellipse">
              <a:avLst/>
            </a:prstGeom>
            <a:blipFill rotWithShape="1">
              <a:blip r:embed="rId8">
                <a:alphaModFix/>
              </a:blip>
              <a:stretch>
                <a:fillRect l="-96995" r="-96992"/>
              </a:stretch>
            </a:blip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9"/>
            <p:cNvSpPr/>
            <p:nvPr/>
          </p:nvSpPr>
          <p:spPr>
            <a:xfrm>
              <a:off x="6344433" y="0"/>
              <a:ext cx="1025369" cy="5310231"/>
            </a:xfrm>
            <a:prstGeom prst="roundRect">
              <a:avLst>
                <a:gd name="adj" fmla="val 10000"/>
              </a:avLst>
            </a:prstGeom>
            <a:solidFill>
              <a:srgbClr val="134670"/>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9"/>
            <p:cNvSpPr txBox="1"/>
            <p:nvPr/>
          </p:nvSpPr>
          <p:spPr>
            <a:xfrm>
              <a:off x="6344433" y="2124092"/>
              <a:ext cx="1025369" cy="2124092"/>
            </a:xfrm>
            <a:prstGeom prst="rect">
              <a:avLst/>
            </a:prstGeom>
            <a:noFill/>
            <a:ln>
              <a:noFill/>
            </a:ln>
          </p:spPr>
          <p:txBody>
            <a:bodyPr spcFirstLastPara="1" wrap="square" lIns="71100" tIns="71100" rIns="71100" bIns="71100" anchor="ctr" anchorCtr="0">
              <a:noAutofit/>
            </a:bodyPr>
            <a:lstStyle/>
            <a:p>
              <a:pPr marL="0" marR="0" lvl="0" indent="0" algn="ctr" rtl="0">
                <a:lnSpc>
                  <a:spcPct val="90000"/>
                </a:lnSpc>
                <a:spcBef>
                  <a:spcPts val="0"/>
                </a:spcBef>
                <a:spcAft>
                  <a:spcPts val="0"/>
                </a:spcAft>
                <a:buClr>
                  <a:schemeClr val="lt1"/>
                </a:buClr>
                <a:buSzPts val="1000"/>
                <a:buFont typeface="Twentieth Century"/>
                <a:buNone/>
              </a:pPr>
              <a:r>
                <a:rPr lang="en-IN" sz="1100" b="0" i="0" dirty="0">
                  <a:solidFill>
                    <a:srgbClr val="ECECF1"/>
                  </a:solidFill>
                  <a:effectLst/>
                  <a:latin typeface="Söhne"/>
                </a:rPr>
                <a:t>The next step post that would be to cluster different sets of data and see if we should make multiple models for different locations/car types.</a:t>
              </a:r>
              <a:endParaRPr dirty="0"/>
            </a:p>
          </p:txBody>
        </p:sp>
        <p:sp>
          <p:nvSpPr>
            <p:cNvPr id="548" name="Google Shape;548;p29"/>
            <p:cNvSpPr/>
            <p:nvPr/>
          </p:nvSpPr>
          <p:spPr>
            <a:xfrm>
              <a:off x="6375194" y="318613"/>
              <a:ext cx="963847" cy="1768306"/>
            </a:xfrm>
            <a:prstGeom prst="ellipse">
              <a:avLst/>
            </a:prstGeom>
            <a:blipFill rotWithShape="1">
              <a:blip r:embed="rId9">
                <a:alphaModFix/>
              </a:blip>
              <a:stretch>
                <a:fillRect l="-87994" r="-87997"/>
              </a:stretch>
            </a:blip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9"/>
            <p:cNvSpPr/>
            <p:nvPr/>
          </p:nvSpPr>
          <p:spPr>
            <a:xfrm>
              <a:off x="7400564" y="0"/>
              <a:ext cx="1025369" cy="5310231"/>
            </a:xfrm>
            <a:prstGeom prst="roundRect">
              <a:avLst>
                <a:gd name="adj" fmla="val 10000"/>
              </a:avLst>
            </a:prstGeom>
            <a:solidFill>
              <a:srgbClr val="134670"/>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9"/>
            <p:cNvSpPr txBox="1"/>
            <p:nvPr/>
          </p:nvSpPr>
          <p:spPr>
            <a:xfrm>
              <a:off x="7400564" y="2124092"/>
              <a:ext cx="1025369" cy="2124092"/>
            </a:xfrm>
            <a:prstGeom prst="rect">
              <a:avLst/>
            </a:prstGeom>
            <a:noFill/>
            <a:ln>
              <a:noFill/>
            </a:ln>
          </p:spPr>
          <p:txBody>
            <a:bodyPr spcFirstLastPara="1" wrap="square" lIns="71100" tIns="71100" rIns="71100" bIns="71100" anchor="ctr" anchorCtr="0">
              <a:noAutofit/>
            </a:bodyPr>
            <a:lstStyle/>
            <a:p>
              <a:pPr marL="0" marR="0" lvl="0" indent="0" algn="ctr" rtl="0">
                <a:lnSpc>
                  <a:spcPct val="90000"/>
                </a:lnSpc>
                <a:spcBef>
                  <a:spcPts val="0"/>
                </a:spcBef>
                <a:spcAft>
                  <a:spcPts val="0"/>
                </a:spcAft>
                <a:buClr>
                  <a:schemeClr val="lt1"/>
                </a:buClr>
                <a:buSzPts val="1000"/>
                <a:buFont typeface="Twentieth Century"/>
                <a:buNone/>
              </a:pPr>
              <a:r>
                <a:rPr lang="en-US" sz="1000" dirty="0" err="1">
                  <a:solidFill>
                    <a:schemeClr val="lt1"/>
                  </a:solidFill>
                  <a:latin typeface="Twentieth Century"/>
                  <a:ea typeface="Twentieth Century"/>
                  <a:cs typeface="Twentieth Century"/>
                  <a:sym typeface="Twentieth Century"/>
                </a:rPr>
                <a:t>Kilometres</a:t>
              </a:r>
              <a:r>
                <a:rPr lang="en-US" sz="1000" dirty="0">
                  <a:solidFill>
                    <a:schemeClr val="lt1"/>
                  </a:solidFill>
                  <a:latin typeface="Twentieth Century"/>
                  <a:ea typeface="Twentieth Century"/>
                  <a:cs typeface="Twentieth Century"/>
                  <a:sym typeface="Twentieth Century"/>
                </a:rPr>
                <a:t> Driven have a negative relationship with the price which is intuitive.</a:t>
              </a:r>
              <a:endParaRPr dirty="0"/>
            </a:p>
          </p:txBody>
        </p:sp>
        <p:sp>
          <p:nvSpPr>
            <p:cNvPr id="551" name="Google Shape;551;p29"/>
            <p:cNvSpPr/>
            <p:nvPr/>
          </p:nvSpPr>
          <p:spPr>
            <a:xfrm>
              <a:off x="7431325" y="318613"/>
              <a:ext cx="963847" cy="1768306"/>
            </a:xfrm>
            <a:prstGeom prst="ellipse">
              <a:avLst/>
            </a:prstGeom>
            <a:blipFill rotWithShape="1">
              <a:blip r:embed="rId10">
                <a:alphaModFix/>
              </a:blip>
              <a:stretch>
                <a:fillRect l="-87994" r="-87997"/>
              </a:stretch>
            </a:blip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9"/>
            <p:cNvSpPr/>
            <p:nvPr/>
          </p:nvSpPr>
          <p:spPr>
            <a:xfrm>
              <a:off x="8456695" y="0"/>
              <a:ext cx="1025369" cy="5310231"/>
            </a:xfrm>
            <a:prstGeom prst="roundRect">
              <a:avLst>
                <a:gd name="adj" fmla="val 10000"/>
              </a:avLst>
            </a:prstGeom>
            <a:solidFill>
              <a:srgbClr val="134670"/>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9"/>
            <p:cNvSpPr txBox="1"/>
            <p:nvPr/>
          </p:nvSpPr>
          <p:spPr>
            <a:xfrm>
              <a:off x="8456695" y="2124092"/>
              <a:ext cx="1025369" cy="2124092"/>
            </a:xfrm>
            <a:prstGeom prst="rect">
              <a:avLst/>
            </a:prstGeom>
            <a:noFill/>
            <a:ln>
              <a:noFill/>
            </a:ln>
          </p:spPr>
          <p:txBody>
            <a:bodyPr spcFirstLastPara="1" wrap="square" lIns="71100" tIns="71100" rIns="71100" bIns="71100" anchor="ctr" anchorCtr="0">
              <a:noAutofit/>
            </a:bodyPr>
            <a:lstStyle/>
            <a:p>
              <a:pPr marL="0" marR="0" lvl="0" indent="0" algn="ctr" rtl="0">
                <a:lnSpc>
                  <a:spcPct val="90000"/>
                </a:lnSpc>
                <a:spcBef>
                  <a:spcPts val="0"/>
                </a:spcBef>
                <a:spcAft>
                  <a:spcPts val="0"/>
                </a:spcAft>
                <a:buClr>
                  <a:schemeClr val="lt1"/>
                </a:buClr>
                <a:buSzPts val="1000"/>
                <a:buFont typeface="Arial"/>
                <a:buNone/>
              </a:pPr>
              <a:r>
                <a:rPr lang="en-US" sz="1000">
                  <a:solidFill>
                    <a:schemeClr val="lt1"/>
                  </a:solidFill>
                  <a:latin typeface="Twentieth Century"/>
                  <a:ea typeface="Twentieth Century"/>
                  <a:cs typeface="Twentieth Century"/>
                  <a:sym typeface="Twentieth Century"/>
                </a:rPr>
                <a:t>. A car that has been driven more will have more wear and tear and hence sell at a lower price, everything else being 0.</a:t>
              </a:r>
              <a:endParaRPr/>
            </a:p>
          </p:txBody>
        </p:sp>
        <p:sp>
          <p:nvSpPr>
            <p:cNvPr id="554" name="Google Shape;554;p29"/>
            <p:cNvSpPr/>
            <p:nvPr/>
          </p:nvSpPr>
          <p:spPr>
            <a:xfrm>
              <a:off x="8487456" y="318613"/>
              <a:ext cx="963847" cy="1768306"/>
            </a:xfrm>
            <a:prstGeom prst="ellipse">
              <a:avLst/>
            </a:prstGeom>
            <a:blipFill rotWithShape="1">
              <a:blip r:embed="rId6">
                <a:alphaModFix/>
              </a:blip>
              <a:stretch>
                <a:fillRect l="-101994" r="-101994"/>
              </a:stretch>
            </a:blip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9"/>
            <p:cNvSpPr/>
            <p:nvPr/>
          </p:nvSpPr>
          <p:spPr>
            <a:xfrm>
              <a:off x="9613497" y="0"/>
              <a:ext cx="1025369" cy="5310231"/>
            </a:xfrm>
            <a:prstGeom prst="roundRect">
              <a:avLst>
                <a:gd name="adj" fmla="val 10000"/>
              </a:avLst>
            </a:prstGeom>
            <a:solidFill>
              <a:srgbClr val="134670"/>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9"/>
            <p:cNvSpPr txBox="1"/>
            <p:nvPr/>
          </p:nvSpPr>
          <p:spPr>
            <a:xfrm>
              <a:off x="9613497" y="2124092"/>
              <a:ext cx="1025369" cy="2124092"/>
            </a:xfrm>
            <a:prstGeom prst="rect">
              <a:avLst/>
            </a:prstGeom>
            <a:noFill/>
            <a:ln>
              <a:noFill/>
            </a:ln>
          </p:spPr>
          <p:txBody>
            <a:bodyPr spcFirstLastPara="1" wrap="square" lIns="71100" tIns="71100" rIns="71100" bIns="71100" anchor="ctr" anchorCtr="0">
              <a:noAutofit/>
            </a:bodyPr>
            <a:lstStyle/>
            <a:p>
              <a:pPr marL="0" marR="0" lvl="0" indent="0" algn="ctr" rtl="0">
                <a:lnSpc>
                  <a:spcPct val="90000"/>
                </a:lnSpc>
                <a:spcBef>
                  <a:spcPts val="0"/>
                </a:spcBef>
                <a:spcAft>
                  <a:spcPts val="0"/>
                </a:spcAft>
                <a:buClr>
                  <a:schemeClr val="lt1"/>
                </a:buClr>
                <a:buSzPts val="1000"/>
                <a:buFont typeface="Twentieth Century"/>
                <a:buNone/>
              </a:pPr>
              <a:r>
                <a:rPr lang="en-US" sz="1000">
                  <a:solidFill>
                    <a:schemeClr val="lt1"/>
                  </a:solidFill>
                  <a:latin typeface="Twentieth Century"/>
                  <a:ea typeface="Twentieth Century"/>
                  <a:cs typeface="Twentieth Century"/>
                  <a:sym typeface="Twentieth Century"/>
                </a:rPr>
                <a:t>The categorical variables are a little hard to interpret</a:t>
              </a:r>
              <a:endParaRPr/>
            </a:p>
          </p:txBody>
        </p:sp>
        <p:sp>
          <p:nvSpPr>
            <p:cNvPr id="557" name="Google Shape;557;p29"/>
            <p:cNvSpPr/>
            <p:nvPr/>
          </p:nvSpPr>
          <p:spPr>
            <a:xfrm>
              <a:off x="9543587" y="318613"/>
              <a:ext cx="963847" cy="1768306"/>
            </a:xfrm>
            <a:prstGeom prst="ellipse">
              <a:avLst/>
            </a:prstGeom>
            <a:blipFill rotWithShape="1">
              <a:blip r:embed="rId4">
                <a:alphaModFix/>
              </a:blip>
              <a:stretch>
                <a:fillRect l="-10999" r="-10999"/>
              </a:stretch>
            </a:blip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9"/>
            <p:cNvSpPr/>
            <p:nvPr/>
          </p:nvSpPr>
          <p:spPr>
            <a:xfrm>
              <a:off x="10568957" y="0"/>
              <a:ext cx="1025369" cy="5310231"/>
            </a:xfrm>
            <a:prstGeom prst="roundRect">
              <a:avLst>
                <a:gd name="adj" fmla="val 10000"/>
              </a:avLst>
            </a:prstGeom>
            <a:solidFill>
              <a:srgbClr val="134670"/>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9"/>
            <p:cNvSpPr txBox="1"/>
            <p:nvPr/>
          </p:nvSpPr>
          <p:spPr>
            <a:xfrm>
              <a:off x="10568957" y="2124092"/>
              <a:ext cx="1025369" cy="2124092"/>
            </a:xfrm>
            <a:prstGeom prst="rect">
              <a:avLst/>
            </a:prstGeom>
            <a:noFill/>
            <a:ln>
              <a:noFill/>
            </a:ln>
          </p:spPr>
          <p:txBody>
            <a:bodyPr spcFirstLastPara="1" wrap="square" lIns="71100" tIns="71100" rIns="71100" bIns="71100" anchor="ctr" anchorCtr="0">
              <a:noAutofit/>
            </a:bodyPr>
            <a:lstStyle/>
            <a:p>
              <a:pPr marL="0" marR="0" lvl="0" indent="0" algn="ctr" rtl="0">
                <a:lnSpc>
                  <a:spcPct val="90000"/>
                </a:lnSpc>
                <a:spcBef>
                  <a:spcPts val="0"/>
                </a:spcBef>
                <a:spcAft>
                  <a:spcPts val="0"/>
                </a:spcAft>
                <a:buClr>
                  <a:schemeClr val="lt1"/>
                </a:buClr>
                <a:buSzPts val="1000"/>
                <a:buFont typeface="Arial"/>
                <a:buNone/>
              </a:pPr>
              <a:r>
                <a:rPr lang="en-US" sz="1000">
                  <a:solidFill>
                    <a:schemeClr val="lt1"/>
                  </a:solidFill>
                  <a:latin typeface="Twentieth Century"/>
                  <a:ea typeface="Twentieth Century"/>
                  <a:cs typeface="Twentieth Century"/>
                  <a:sym typeface="Twentieth Century"/>
                </a:rPr>
                <a:t>But it can be seen that all the car category variables in the dataset have a negative relationship with the Price and the magnitude of this negative relationship decrease as the brand category moves to lower brands.</a:t>
              </a:r>
              <a:endParaRPr/>
            </a:p>
          </p:txBody>
        </p:sp>
        <p:sp>
          <p:nvSpPr>
            <p:cNvPr id="560" name="Google Shape;560;p29"/>
            <p:cNvSpPr/>
            <p:nvPr/>
          </p:nvSpPr>
          <p:spPr>
            <a:xfrm>
              <a:off x="10599718" y="318613"/>
              <a:ext cx="963847" cy="1768306"/>
            </a:xfrm>
            <a:prstGeom prst="ellipse">
              <a:avLst/>
            </a:prstGeom>
            <a:blipFill rotWithShape="1">
              <a:blip r:embed="rId11">
                <a:alphaModFix/>
              </a:blip>
              <a:stretch>
                <a:fillRect l="-87994" r="-87997"/>
              </a:stretch>
            </a:blip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9"/>
            <p:cNvSpPr/>
            <p:nvPr/>
          </p:nvSpPr>
          <p:spPr>
            <a:xfrm>
              <a:off x="464078" y="4248184"/>
              <a:ext cx="10673817" cy="796534"/>
            </a:xfrm>
            <a:prstGeom prst="leftRightArrow">
              <a:avLst>
                <a:gd name="adj1" fmla="val 50000"/>
                <a:gd name="adj2" fmla="val 50000"/>
              </a:avLst>
            </a:prstGeom>
            <a:solidFill>
              <a:srgbClr val="A8AFBA"/>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B8677CED-B3D3-0844-4AF6-A5FC700C9AAC}"/>
              </a:ext>
            </a:extLst>
          </p:cNvPr>
          <p:cNvSpPr txBox="1"/>
          <p:nvPr/>
        </p:nvSpPr>
        <p:spPr>
          <a:xfrm>
            <a:off x="3313057" y="3461199"/>
            <a:ext cx="1268645" cy="2308324"/>
          </a:xfrm>
          <a:prstGeom prst="rect">
            <a:avLst/>
          </a:prstGeom>
          <a:noFill/>
        </p:spPr>
        <p:txBody>
          <a:bodyPr wrap="square">
            <a:spAutoFit/>
          </a:bodyPr>
          <a:lstStyle/>
          <a:p>
            <a:r>
              <a:rPr lang="en-IN" sz="1200" b="0" i="0" dirty="0">
                <a:solidFill>
                  <a:srgbClr val="D1D5DB"/>
                </a:solidFill>
                <a:effectLst/>
                <a:latin typeface="Söhne"/>
              </a:rPr>
              <a:t>- Increasing the availability of "low mileage" cars.</a:t>
            </a:r>
          </a:p>
          <a:p>
            <a:r>
              <a:rPr lang="en-IN" sz="1200" dirty="0">
                <a:solidFill>
                  <a:srgbClr val="D1D5DB"/>
                </a:solidFill>
                <a:latin typeface="Söhne"/>
              </a:rPr>
              <a:t>- </a:t>
            </a:r>
            <a:r>
              <a:rPr lang="en-IN" sz="1200" b="0" i="0" dirty="0">
                <a:solidFill>
                  <a:srgbClr val="D1D5DB"/>
                </a:solidFill>
                <a:effectLst/>
                <a:latin typeface="Söhne"/>
              </a:rPr>
              <a:t>Expanding the inventory of vehicles with "automatic transmissions.</a:t>
            </a:r>
            <a:endParaRPr lang="en-IN" sz="1200" dirty="0">
              <a:solidFill>
                <a:srgbClr val="D1D5DB"/>
              </a:solidFill>
              <a:latin typeface="Söhne"/>
            </a:endParaRPr>
          </a:p>
          <a:p>
            <a:r>
              <a:rPr lang="en-IN" sz="1200" dirty="0">
                <a:solidFill>
                  <a:srgbClr val="D1D5DB"/>
                </a:solidFill>
                <a:latin typeface="Söhne"/>
              </a:rPr>
              <a:t>- </a:t>
            </a:r>
            <a:r>
              <a:rPr lang="en-IN" sz="1200" b="0" i="0" dirty="0">
                <a:solidFill>
                  <a:srgbClr val="D1D5DB"/>
                </a:solidFill>
                <a:effectLst/>
                <a:latin typeface="Söhne"/>
              </a:rPr>
              <a:t>Adding more "diesel" cars to our listings.</a:t>
            </a:r>
            <a:endParaRPr lang="en-US" sz="12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grpSp>
        <p:nvGrpSpPr>
          <p:cNvPr id="566" name="Google Shape;566;p30"/>
          <p:cNvGrpSpPr/>
          <p:nvPr/>
        </p:nvGrpSpPr>
        <p:grpSpPr>
          <a:xfrm>
            <a:off x="6384000" y="4509421"/>
            <a:ext cx="5721313" cy="2348578"/>
            <a:chOff x="2835457" y="42283"/>
            <a:chExt cx="5721313" cy="2348578"/>
          </a:xfrm>
        </p:grpSpPr>
        <p:sp>
          <p:nvSpPr>
            <p:cNvPr id="567" name="Google Shape;567;p30"/>
            <p:cNvSpPr/>
            <p:nvPr/>
          </p:nvSpPr>
          <p:spPr>
            <a:xfrm>
              <a:off x="2835457" y="42283"/>
              <a:ext cx="5721313" cy="2348578"/>
            </a:xfrm>
            <a:prstGeom prst="roundRect">
              <a:avLst>
                <a:gd name="adj" fmla="val 16667"/>
              </a:avLst>
            </a:prstGeom>
            <a:solidFill>
              <a:srgbClr val="134670"/>
            </a:solidFill>
            <a:ln w="158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0"/>
            <p:cNvSpPr txBox="1"/>
            <p:nvPr/>
          </p:nvSpPr>
          <p:spPr>
            <a:xfrm>
              <a:off x="2950105" y="156931"/>
              <a:ext cx="5492017" cy="2119282"/>
            </a:xfrm>
            <a:prstGeom prst="rect">
              <a:avLst/>
            </a:prstGeom>
            <a:noFill/>
            <a:ln>
              <a:noFill/>
            </a:ln>
          </p:spPr>
          <p:txBody>
            <a:bodyPr spcFirstLastPara="1" wrap="square" lIns="182875" tIns="182875" rIns="182875" bIns="182875" anchor="ctr" anchorCtr="0">
              <a:noAutofit/>
            </a:bodyPr>
            <a:lstStyle/>
            <a:p>
              <a:pPr marL="0" marR="0" lvl="0" indent="0" algn="l" rtl="0">
                <a:lnSpc>
                  <a:spcPct val="90000"/>
                </a:lnSpc>
                <a:spcBef>
                  <a:spcPts val="0"/>
                </a:spcBef>
                <a:spcAft>
                  <a:spcPts val="0"/>
                </a:spcAft>
                <a:buClr>
                  <a:schemeClr val="lt1"/>
                </a:buClr>
                <a:buSzPts val="4800"/>
                <a:buFont typeface="Twentieth Century"/>
                <a:buNone/>
              </a:pPr>
              <a:r>
                <a:rPr lang="en-US" sz="4800">
                  <a:solidFill>
                    <a:schemeClr val="lt1"/>
                  </a:solidFill>
                  <a:latin typeface="Twentieth Century"/>
                  <a:ea typeface="Twentieth Century"/>
                  <a:cs typeface="Twentieth Century"/>
                  <a:sym typeface="Twentieth Century"/>
                </a:rPr>
                <a:t>Thank you….. Group 4 saying a bye.. :p</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
          <p:cNvSpPr txBox="1">
            <a:spLocks noGrp="1"/>
          </p:cNvSpPr>
          <p:nvPr>
            <p:ph type="title"/>
          </p:nvPr>
        </p:nvSpPr>
        <p:spPr>
          <a:xfrm>
            <a:off x="893379" y="136634"/>
            <a:ext cx="10058400" cy="1609344"/>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Twentieth Century"/>
              <a:buNone/>
            </a:pPr>
            <a:br>
              <a:rPr lang="en-US" dirty="0"/>
            </a:br>
            <a:br>
              <a:rPr lang="en-US" dirty="0"/>
            </a:br>
            <a:r>
              <a:rPr lang="en-US" dirty="0">
                <a:solidFill>
                  <a:srgbClr val="C00000"/>
                </a:solidFill>
              </a:rPr>
              <a:t>INTRODUCTION</a:t>
            </a:r>
            <a:endParaRPr dirty="0">
              <a:solidFill>
                <a:srgbClr val="C00000"/>
              </a:solidFill>
            </a:endParaRPr>
          </a:p>
        </p:txBody>
      </p:sp>
      <p:grpSp>
        <p:nvGrpSpPr>
          <p:cNvPr id="265" name="Google Shape;265;p3"/>
          <p:cNvGrpSpPr/>
          <p:nvPr/>
        </p:nvGrpSpPr>
        <p:grpSpPr>
          <a:xfrm>
            <a:off x="727904" y="541176"/>
            <a:ext cx="10212880" cy="6316825"/>
            <a:chOff x="10994" y="0"/>
            <a:chExt cx="10212880" cy="6316825"/>
          </a:xfrm>
        </p:grpSpPr>
        <p:sp>
          <p:nvSpPr>
            <p:cNvPr id="266" name="Google Shape;266;p3"/>
            <p:cNvSpPr/>
            <p:nvPr/>
          </p:nvSpPr>
          <p:spPr>
            <a:xfrm>
              <a:off x="615197" y="0"/>
              <a:ext cx="8699638" cy="6316825"/>
            </a:xfrm>
            <a:prstGeom prst="rightArrow">
              <a:avLst>
                <a:gd name="adj1" fmla="val 50000"/>
                <a:gd name="adj2" fmla="val 50000"/>
              </a:avLst>
            </a:prstGeom>
            <a:gradFill>
              <a:gsLst>
                <a:gs pos="0">
                  <a:srgbClr val="D1D4DA"/>
                </a:gs>
                <a:gs pos="100000">
                  <a:srgbClr val="AEB2B8"/>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10994" y="1895047"/>
              <a:ext cx="3294348" cy="2526730"/>
            </a:xfrm>
            <a:prstGeom prst="roundRect">
              <a:avLst>
                <a:gd name="adj" fmla="val 16667"/>
              </a:avLst>
            </a:prstGeom>
            <a:gradFill>
              <a:gsLst>
                <a:gs pos="0">
                  <a:schemeClr val="lt1"/>
                </a:gs>
                <a:gs pos="100000">
                  <a:srgbClr val="DEDE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txBox="1"/>
            <p:nvPr/>
          </p:nvSpPr>
          <p:spPr>
            <a:xfrm>
              <a:off x="134339" y="2018392"/>
              <a:ext cx="3047658" cy="2280040"/>
            </a:xfrm>
            <a:prstGeom prst="rect">
              <a:avLst/>
            </a:prstGeom>
            <a:noFill/>
            <a:ln>
              <a:noFill/>
            </a:ln>
          </p:spPr>
          <p:txBody>
            <a:bodyPr spcFirstLastPara="1" wrap="square" lIns="60950" tIns="60950" rIns="60950" bIns="60950" anchor="ctr" anchorCtr="0">
              <a:noAutofit/>
            </a:bodyPr>
            <a:lstStyle/>
            <a:p>
              <a:pPr marL="0" marR="0" lvl="0" indent="0" algn="ctr" rtl="0">
                <a:lnSpc>
                  <a:spcPct val="90000"/>
                </a:lnSpc>
                <a:spcBef>
                  <a:spcPts val="0"/>
                </a:spcBef>
                <a:spcAft>
                  <a:spcPts val="0"/>
                </a:spcAft>
                <a:buClr>
                  <a:schemeClr val="lt1"/>
                </a:buClr>
                <a:buSzPts val="1600"/>
                <a:buFont typeface="Twentieth Century"/>
                <a:buNone/>
              </a:pPr>
              <a:r>
                <a:rPr lang="en-US" sz="1600" b="0" i="0" dirty="0">
                  <a:solidFill>
                    <a:schemeClr val="tx1"/>
                  </a:solidFill>
                  <a:latin typeface="Twentieth Century"/>
                  <a:ea typeface="Twentieth Century"/>
                  <a:cs typeface="Twentieth Century"/>
                  <a:sym typeface="Twentieth Century"/>
                </a:rPr>
                <a:t>Buying a used car presents both excitement and financial benefits. Machine learning has simplified this process by predicting prices based on critical factors like a car's age, mileage, and horsepower.</a:t>
              </a:r>
              <a:endParaRPr sz="1600" dirty="0">
                <a:solidFill>
                  <a:schemeClr val="tx1"/>
                </a:solidFill>
                <a:latin typeface="Twentieth Century"/>
                <a:ea typeface="Twentieth Century"/>
                <a:cs typeface="Twentieth Century"/>
                <a:sym typeface="Twentieth Century"/>
              </a:endParaRPr>
            </a:p>
          </p:txBody>
        </p:sp>
        <p:sp>
          <p:nvSpPr>
            <p:cNvPr id="269" name="Google Shape;269;p3"/>
            <p:cNvSpPr/>
            <p:nvPr/>
          </p:nvSpPr>
          <p:spPr>
            <a:xfrm>
              <a:off x="3470260" y="1895047"/>
              <a:ext cx="3294348" cy="2526730"/>
            </a:xfrm>
            <a:prstGeom prst="roundRect">
              <a:avLst>
                <a:gd name="adj" fmla="val 16667"/>
              </a:avLst>
            </a:prstGeom>
            <a:gradFill>
              <a:gsLst>
                <a:gs pos="0">
                  <a:schemeClr val="lt1"/>
                </a:gs>
                <a:gs pos="100000">
                  <a:srgbClr val="DEDE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txBox="1"/>
            <p:nvPr/>
          </p:nvSpPr>
          <p:spPr>
            <a:xfrm>
              <a:off x="3593605" y="2018392"/>
              <a:ext cx="3047658" cy="2280040"/>
            </a:xfrm>
            <a:prstGeom prst="rect">
              <a:avLst/>
            </a:prstGeom>
            <a:noFill/>
            <a:ln>
              <a:noFill/>
            </a:ln>
          </p:spPr>
          <p:txBody>
            <a:bodyPr spcFirstLastPara="1" wrap="square" lIns="60950" tIns="60950" rIns="60950" bIns="60950" anchor="ctr" anchorCtr="0">
              <a:noAutofit/>
            </a:bodyPr>
            <a:lstStyle/>
            <a:p>
              <a:pPr marL="0" marR="0" lvl="0" indent="0" algn="ctr" rtl="0">
                <a:lnSpc>
                  <a:spcPct val="90000"/>
                </a:lnSpc>
                <a:spcBef>
                  <a:spcPts val="0"/>
                </a:spcBef>
                <a:spcAft>
                  <a:spcPts val="0"/>
                </a:spcAft>
                <a:buClr>
                  <a:schemeClr val="lt1"/>
                </a:buClr>
                <a:buSzPts val="1600"/>
                <a:buFont typeface="Twentieth Century"/>
                <a:buNone/>
              </a:pPr>
              <a:r>
                <a:rPr lang="en-US" sz="1600" b="0" i="0" dirty="0">
                  <a:solidFill>
                    <a:schemeClr val="tx1"/>
                  </a:solidFill>
                  <a:latin typeface="Twentieth Century"/>
                  <a:ea typeface="Twentieth Century"/>
                  <a:cs typeface="Twentieth Century"/>
                  <a:sym typeface="Twentieth Century"/>
                </a:rPr>
                <a:t>In today's automotive landscape, used cars often offer remarkable value, given their durability and longevity. Predicting the price of a used car is a multifaceted task, as it hinges on a multitude of variables. </a:t>
              </a:r>
              <a:endParaRPr sz="1600" dirty="0">
                <a:solidFill>
                  <a:schemeClr val="tx1"/>
                </a:solidFill>
                <a:latin typeface="Twentieth Century"/>
                <a:ea typeface="Twentieth Century"/>
                <a:cs typeface="Twentieth Century"/>
                <a:sym typeface="Twentieth Century"/>
              </a:endParaRPr>
            </a:p>
          </p:txBody>
        </p:sp>
        <p:sp>
          <p:nvSpPr>
            <p:cNvPr id="271" name="Google Shape;271;p3"/>
            <p:cNvSpPr/>
            <p:nvPr/>
          </p:nvSpPr>
          <p:spPr>
            <a:xfrm>
              <a:off x="6929526" y="1895047"/>
              <a:ext cx="3294348" cy="2526730"/>
            </a:xfrm>
            <a:prstGeom prst="roundRect">
              <a:avLst>
                <a:gd name="adj" fmla="val 16667"/>
              </a:avLst>
            </a:prstGeom>
            <a:gradFill>
              <a:gsLst>
                <a:gs pos="0">
                  <a:schemeClr val="lt1"/>
                </a:gs>
                <a:gs pos="100000">
                  <a:srgbClr val="DEDE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
            <p:cNvSpPr txBox="1"/>
            <p:nvPr/>
          </p:nvSpPr>
          <p:spPr>
            <a:xfrm>
              <a:off x="7052871" y="2018392"/>
              <a:ext cx="3047658" cy="2280040"/>
            </a:xfrm>
            <a:prstGeom prst="rect">
              <a:avLst/>
            </a:prstGeom>
            <a:noFill/>
            <a:ln>
              <a:noFill/>
            </a:ln>
          </p:spPr>
          <p:txBody>
            <a:bodyPr spcFirstLastPara="1" wrap="square" lIns="60950" tIns="60950" rIns="60950" bIns="60950" anchor="ctr" anchorCtr="0">
              <a:noAutofit/>
            </a:bodyPr>
            <a:lstStyle/>
            <a:p>
              <a:pPr marL="0" marR="0" lvl="0" indent="0" algn="ctr" rtl="0">
                <a:lnSpc>
                  <a:spcPct val="90000"/>
                </a:lnSpc>
                <a:spcBef>
                  <a:spcPts val="0"/>
                </a:spcBef>
                <a:spcAft>
                  <a:spcPts val="0"/>
                </a:spcAft>
                <a:buClr>
                  <a:schemeClr val="lt1"/>
                </a:buClr>
                <a:buSzPts val="1600"/>
                <a:buFont typeface="Twentieth Century"/>
                <a:buNone/>
              </a:pPr>
              <a:r>
                <a:rPr lang="en-US" sz="1600" b="0" i="0" dirty="0">
                  <a:solidFill>
                    <a:schemeClr val="tx1"/>
                  </a:solidFill>
                  <a:latin typeface="Twentieth Century"/>
                  <a:ea typeface="Twentieth Century"/>
                  <a:cs typeface="Twentieth Century"/>
                  <a:sym typeface="Twentieth Century"/>
                </a:rPr>
                <a:t>However, not all information about these factors is readily available to buyers. Despite this challenge, we've narrowed down the essential criteria to assist buyers in their decision-making process. With this approach, we aim to help families on a budget save money and make well-informed choices when purchasing pre-owned cars.</a:t>
              </a:r>
              <a:endParaRPr sz="1600" dirty="0">
                <a:solidFill>
                  <a:schemeClr val="tx1"/>
                </a:solidFill>
                <a:latin typeface="Twentieth Century"/>
                <a:ea typeface="Twentieth Century"/>
                <a:cs typeface="Twentieth Century"/>
                <a:sym typeface="Twentieth Century"/>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
          <p:cNvSpPr txBox="1">
            <a:spLocks noGrp="1"/>
          </p:cNvSpPr>
          <p:nvPr>
            <p:ph type="title"/>
          </p:nvPr>
        </p:nvSpPr>
        <p:spPr>
          <a:xfrm>
            <a:off x="1141413" y="130629"/>
            <a:ext cx="9905998" cy="1966459"/>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C00000"/>
              </a:buClr>
              <a:buSzPts val="3600"/>
              <a:buFont typeface="Twentieth Century"/>
              <a:buNone/>
            </a:pPr>
            <a:r>
              <a:rPr lang="en-US">
                <a:solidFill>
                  <a:srgbClr val="C00000"/>
                </a:solidFill>
              </a:rPr>
              <a:t>PROBLEM</a:t>
            </a:r>
            <a:endParaRPr/>
          </a:p>
        </p:txBody>
      </p:sp>
      <p:grpSp>
        <p:nvGrpSpPr>
          <p:cNvPr id="278" name="Google Shape;278;p4"/>
          <p:cNvGrpSpPr/>
          <p:nvPr/>
        </p:nvGrpSpPr>
        <p:grpSpPr>
          <a:xfrm>
            <a:off x="1066799" y="1567543"/>
            <a:ext cx="10596465" cy="5066521"/>
            <a:chOff x="0" y="0"/>
            <a:chExt cx="10596465" cy="5066521"/>
          </a:xfrm>
        </p:grpSpPr>
        <p:sp>
          <p:nvSpPr>
            <p:cNvPr id="279" name="Google Shape;279;p4"/>
            <p:cNvSpPr/>
            <p:nvPr/>
          </p:nvSpPr>
          <p:spPr>
            <a:xfrm>
              <a:off x="0" y="0"/>
              <a:ext cx="5066521" cy="5066521"/>
            </a:xfrm>
            <a:prstGeom prst="pie">
              <a:avLst>
                <a:gd name="adj1" fmla="val 5400000"/>
                <a:gd name="adj2" fmla="val 16200000"/>
              </a:avLst>
            </a:prstGeom>
            <a:solidFill>
              <a:srgbClr val="1346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
            <p:cNvSpPr/>
            <p:nvPr/>
          </p:nvSpPr>
          <p:spPr>
            <a:xfrm>
              <a:off x="2533260" y="0"/>
              <a:ext cx="8063205" cy="5066521"/>
            </a:xfrm>
            <a:prstGeom prst="rect">
              <a:avLst/>
            </a:prstGeom>
            <a:solidFill>
              <a:schemeClr val="lt2">
                <a:alpha val="89803"/>
              </a:schemeClr>
            </a:solidFill>
            <a:ln w="9525" cap="flat" cmpd="sng">
              <a:solidFill>
                <a:srgbClr val="1346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
            <p:cNvSpPr txBox="1"/>
            <p:nvPr/>
          </p:nvSpPr>
          <p:spPr>
            <a:xfrm>
              <a:off x="2533260" y="0"/>
              <a:ext cx="8063205" cy="1076635"/>
            </a:xfrm>
            <a:prstGeom prst="rect">
              <a:avLst/>
            </a:prstGeom>
            <a:noFill/>
            <a:ln>
              <a:noFill/>
            </a:ln>
          </p:spPr>
          <p:txBody>
            <a:bodyPr spcFirstLastPara="1" wrap="square" lIns="64750" tIns="64750" rIns="64750" bIns="64750" anchor="ctr" anchorCtr="0">
              <a:noAutofit/>
            </a:bodyPr>
            <a:lstStyle/>
            <a:p>
              <a:pPr marL="0" marR="0" lvl="0" indent="0" algn="ctr" rtl="0">
                <a:lnSpc>
                  <a:spcPct val="90000"/>
                </a:lnSpc>
                <a:spcBef>
                  <a:spcPts val="0"/>
                </a:spcBef>
                <a:spcAft>
                  <a:spcPts val="0"/>
                </a:spcAft>
                <a:buClr>
                  <a:schemeClr val="lt1"/>
                </a:buClr>
                <a:buSzPts val="1700"/>
                <a:buFont typeface="Twentieth Century"/>
                <a:buNone/>
              </a:pPr>
              <a:r>
                <a:rPr lang="en-US" sz="1700" b="1" i="0" cap="none" dirty="0">
                  <a:solidFill>
                    <a:schemeClr val="lt1"/>
                  </a:solidFill>
                  <a:latin typeface="Twentieth Century"/>
                  <a:ea typeface="Twentieth Century"/>
                  <a:cs typeface="Twentieth Century"/>
                  <a:sym typeface="Twentieth Century"/>
                </a:rPr>
                <a:t>The objective is to provide buyers, sellers, and dealers with an easy-to-use tool for estimating the value of a used car, which can facilitate fair and efficient transactions in the used car market.</a:t>
              </a:r>
              <a:endParaRPr sz="1700" b="1" cap="none" dirty="0">
                <a:solidFill>
                  <a:schemeClr val="lt1"/>
                </a:solidFill>
                <a:latin typeface="Twentieth Century"/>
                <a:ea typeface="Twentieth Century"/>
                <a:cs typeface="Twentieth Century"/>
                <a:sym typeface="Twentieth Century"/>
              </a:endParaRPr>
            </a:p>
          </p:txBody>
        </p:sp>
        <p:sp>
          <p:nvSpPr>
            <p:cNvPr id="282" name="Google Shape;282;p4"/>
            <p:cNvSpPr/>
            <p:nvPr/>
          </p:nvSpPr>
          <p:spPr>
            <a:xfrm>
              <a:off x="664981" y="1076635"/>
              <a:ext cx="3736559" cy="3736559"/>
            </a:xfrm>
            <a:prstGeom prst="pie">
              <a:avLst>
                <a:gd name="adj1" fmla="val 5400000"/>
                <a:gd name="adj2" fmla="val 16200000"/>
              </a:avLst>
            </a:prstGeom>
            <a:solidFill>
              <a:srgbClr val="1346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
            <p:cNvSpPr/>
            <p:nvPr/>
          </p:nvSpPr>
          <p:spPr>
            <a:xfrm>
              <a:off x="2533260" y="1076635"/>
              <a:ext cx="8063205" cy="3736559"/>
            </a:xfrm>
            <a:prstGeom prst="rect">
              <a:avLst/>
            </a:prstGeom>
            <a:solidFill>
              <a:schemeClr val="lt2">
                <a:alpha val="89803"/>
              </a:schemeClr>
            </a:solidFill>
            <a:ln w="9525" cap="flat" cmpd="sng">
              <a:solidFill>
                <a:srgbClr val="1346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4"/>
            <p:cNvSpPr txBox="1"/>
            <p:nvPr/>
          </p:nvSpPr>
          <p:spPr>
            <a:xfrm>
              <a:off x="2533260" y="1076635"/>
              <a:ext cx="8063205" cy="1076635"/>
            </a:xfrm>
            <a:prstGeom prst="rect">
              <a:avLst/>
            </a:prstGeom>
            <a:noFill/>
            <a:ln>
              <a:noFill/>
            </a:ln>
          </p:spPr>
          <p:txBody>
            <a:bodyPr spcFirstLastPara="1" wrap="square" lIns="64750" tIns="64750" rIns="64750" bIns="64750" anchor="ctr" anchorCtr="0">
              <a:noAutofit/>
            </a:bodyPr>
            <a:lstStyle/>
            <a:p>
              <a:pPr marL="0" marR="0" lvl="0" indent="0" algn="ctr" rtl="0">
                <a:lnSpc>
                  <a:spcPct val="90000"/>
                </a:lnSpc>
                <a:spcBef>
                  <a:spcPts val="0"/>
                </a:spcBef>
                <a:spcAft>
                  <a:spcPts val="0"/>
                </a:spcAft>
                <a:buClr>
                  <a:schemeClr val="lt1"/>
                </a:buClr>
                <a:buSzPts val="1700"/>
                <a:buFont typeface="Twentieth Century"/>
                <a:buNone/>
              </a:pPr>
              <a:r>
                <a:rPr lang="en-US" sz="1700" b="1" i="0" cap="none">
                  <a:solidFill>
                    <a:schemeClr val="lt1"/>
                  </a:solidFill>
                  <a:latin typeface="Twentieth Century"/>
                  <a:ea typeface="Twentieth Century"/>
                  <a:cs typeface="Twentieth Century"/>
                  <a:sym typeface="Twentieth Century"/>
                </a:rPr>
                <a:t>In challenging economic circumstances, there's a probable uptick in the sales of both imported reconditioned vehicles and used cars. Providing customers with more comprehensive pricing, based on a broader range of attributes, will be advantageous. This approach equips buyers with enhanced insights into an improved pricing model.</a:t>
              </a:r>
              <a:endParaRPr sz="1700" b="1" cap="none">
                <a:solidFill>
                  <a:schemeClr val="lt1"/>
                </a:solidFill>
                <a:latin typeface="Twentieth Century"/>
                <a:ea typeface="Twentieth Century"/>
                <a:cs typeface="Twentieth Century"/>
                <a:sym typeface="Twentieth Century"/>
              </a:endParaRPr>
            </a:p>
          </p:txBody>
        </p:sp>
        <p:sp>
          <p:nvSpPr>
            <p:cNvPr id="285" name="Google Shape;285;p4"/>
            <p:cNvSpPr/>
            <p:nvPr/>
          </p:nvSpPr>
          <p:spPr>
            <a:xfrm>
              <a:off x="1329962" y="2153271"/>
              <a:ext cx="2406597" cy="2406597"/>
            </a:xfrm>
            <a:prstGeom prst="pie">
              <a:avLst>
                <a:gd name="adj1" fmla="val 5400000"/>
                <a:gd name="adj2" fmla="val 16200000"/>
              </a:avLst>
            </a:prstGeom>
            <a:solidFill>
              <a:srgbClr val="1346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
            <p:cNvSpPr/>
            <p:nvPr/>
          </p:nvSpPr>
          <p:spPr>
            <a:xfrm>
              <a:off x="2533260" y="2153271"/>
              <a:ext cx="8063205" cy="2406597"/>
            </a:xfrm>
            <a:prstGeom prst="rect">
              <a:avLst/>
            </a:prstGeom>
            <a:solidFill>
              <a:schemeClr val="lt2">
                <a:alpha val="89803"/>
              </a:schemeClr>
            </a:solidFill>
            <a:ln w="9525" cap="flat" cmpd="sng">
              <a:solidFill>
                <a:srgbClr val="1346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
            <p:cNvSpPr txBox="1"/>
            <p:nvPr/>
          </p:nvSpPr>
          <p:spPr>
            <a:xfrm>
              <a:off x="2533260" y="2153271"/>
              <a:ext cx="8063205" cy="1076635"/>
            </a:xfrm>
            <a:prstGeom prst="rect">
              <a:avLst/>
            </a:prstGeom>
            <a:noFill/>
            <a:ln>
              <a:noFill/>
            </a:ln>
          </p:spPr>
          <p:txBody>
            <a:bodyPr spcFirstLastPara="1" wrap="square" lIns="64750" tIns="64750" rIns="64750" bIns="64750" anchor="ctr" anchorCtr="0">
              <a:noAutofit/>
            </a:bodyPr>
            <a:lstStyle/>
            <a:p>
              <a:pPr marL="0" marR="0" lvl="0" indent="0" algn="ctr" rtl="0">
                <a:lnSpc>
                  <a:spcPct val="90000"/>
                </a:lnSpc>
                <a:spcBef>
                  <a:spcPts val="0"/>
                </a:spcBef>
                <a:spcAft>
                  <a:spcPts val="0"/>
                </a:spcAft>
                <a:buClr>
                  <a:schemeClr val="lt1"/>
                </a:buClr>
                <a:buSzPts val="1700"/>
                <a:buFont typeface="Twentieth Century"/>
                <a:buNone/>
              </a:pPr>
              <a:r>
                <a:rPr lang="en-US" sz="1700" b="1" i="0" cap="none">
                  <a:solidFill>
                    <a:schemeClr val="lt1"/>
                  </a:solidFill>
                  <a:latin typeface="Twentieth Century"/>
                  <a:ea typeface="Twentieth Century"/>
                  <a:cs typeface="Twentieth Century"/>
                  <a:sym typeface="Twentieth Century"/>
                </a:rPr>
                <a:t>Collect and analyse a large dataset of historical used car sales data to train the predictive model.</a:t>
              </a:r>
              <a:endParaRPr sz="1700" b="1" cap="none">
                <a:solidFill>
                  <a:schemeClr val="lt1"/>
                </a:solidFill>
                <a:latin typeface="Twentieth Century"/>
                <a:ea typeface="Twentieth Century"/>
                <a:cs typeface="Twentieth Century"/>
                <a:sym typeface="Twentieth Century"/>
              </a:endParaRPr>
            </a:p>
          </p:txBody>
        </p:sp>
        <p:sp>
          <p:nvSpPr>
            <p:cNvPr id="288" name="Google Shape;288;p4"/>
            <p:cNvSpPr/>
            <p:nvPr/>
          </p:nvSpPr>
          <p:spPr>
            <a:xfrm>
              <a:off x="1994943" y="3229907"/>
              <a:ext cx="1076635" cy="1076635"/>
            </a:xfrm>
            <a:prstGeom prst="pie">
              <a:avLst>
                <a:gd name="adj1" fmla="val 5400000"/>
                <a:gd name="adj2" fmla="val 16200000"/>
              </a:avLst>
            </a:prstGeom>
            <a:solidFill>
              <a:srgbClr val="1346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
            <p:cNvSpPr/>
            <p:nvPr/>
          </p:nvSpPr>
          <p:spPr>
            <a:xfrm>
              <a:off x="2533260" y="3229907"/>
              <a:ext cx="8063205" cy="1076635"/>
            </a:xfrm>
            <a:prstGeom prst="rect">
              <a:avLst/>
            </a:prstGeom>
            <a:solidFill>
              <a:schemeClr val="lt2">
                <a:alpha val="89803"/>
              </a:schemeClr>
            </a:solidFill>
            <a:ln w="9525" cap="flat" cmpd="sng">
              <a:solidFill>
                <a:srgbClr val="1346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
            <p:cNvSpPr txBox="1"/>
            <p:nvPr/>
          </p:nvSpPr>
          <p:spPr>
            <a:xfrm>
              <a:off x="2533260" y="3229907"/>
              <a:ext cx="8063205" cy="1076635"/>
            </a:xfrm>
            <a:prstGeom prst="rect">
              <a:avLst/>
            </a:prstGeom>
            <a:noFill/>
            <a:ln>
              <a:noFill/>
            </a:ln>
          </p:spPr>
          <p:txBody>
            <a:bodyPr spcFirstLastPara="1" wrap="square" lIns="64750" tIns="64750" rIns="64750" bIns="64750" anchor="ctr" anchorCtr="0">
              <a:noAutofit/>
            </a:bodyPr>
            <a:lstStyle/>
            <a:p>
              <a:pPr marL="0" marR="0" lvl="0" indent="0" algn="ctr" rtl="0">
                <a:lnSpc>
                  <a:spcPct val="90000"/>
                </a:lnSpc>
                <a:spcBef>
                  <a:spcPts val="0"/>
                </a:spcBef>
                <a:spcAft>
                  <a:spcPts val="0"/>
                </a:spcAft>
                <a:buClr>
                  <a:schemeClr val="lt1"/>
                </a:buClr>
                <a:buSzPts val="1700"/>
                <a:buFont typeface="Twentieth Century"/>
                <a:buNone/>
              </a:pPr>
              <a:r>
                <a:rPr lang="en-US" sz="1700" b="1" i="0" cap="none">
                  <a:solidFill>
                    <a:schemeClr val="lt1"/>
                  </a:solidFill>
                  <a:latin typeface="Twentieth Century"/>
                  <a:ea typeface="Twentieth Century"/>
                  <a:cs typeface="Twentieth Century"/>
                  <a:sym typeface="Twentieth Century"/>
                </a:rPr>
                <a:t>The core problem statement for this project is to develop a predictive model for used car data that accurately estimates the fair market value of a particular used car based on historical sales data and various relevant factors such as age, mileage, make and model, and condition</a:t>
              </a:r>
              <a:endParaRPr sz="1700" b="1" cap="none">
                <a:solidFill>
                  <a:schemeClr val="lt1"/>
                </a:solidFill>
                <a:latin typeface="Twentieth Century"/>
                <a:ea typeface="Twentieth Century"/>
                <a:cs typeface="Twentieth Century"/>
                <a:sym typeface="Twentieth Century"/>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5"/>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C00000"/>
              </a:buClr>
              <a:buSzPts val="3600"/>
              <a:buFont typeface="Twentieth Century"/>
              <a:buNone/>
            </a:pPr>
            <a:r>
              <a:rPr lang="en-US">
                <a:solidFill>
                  <a:srgbClr val="C00000"/>
                </a:solidFill>
              </a:rPr>
              <a:t>APPROACH</a:t>
            </a:r>
            <a:endParaRPr/>
          </a:p>
        </p:txBody>
      </p:sp>
      <p:grpSp>
        <p:nvGrpSpPr>
          <p:cNvPr id="296" name="Google Shape;296;p5"/>
          <p:cNvGrpSpPr/>
          <p:nvPr/>
        </p:nvGrpSpPr>
        <p:grpSpPr>
          <a:xfrm>
            <a:off x="2121162" y="1688842"/>
            <a:ext cx="8958252" cy="3249139"/>
            <a:chOff x="71599" y="0"/>
            <a:chExt cx="8958252" cy="3249139"/>
          </a:xfrm>
        </p:grpSpPr>
        <p:sp>
          <p:nvSpPr>
            <p:cNvPr id="297" name="Google Shape;297;p5"/>
            <p:cNvSpPr/>
            <p:nvPr/>
          </p:nvSpPr>
          <p:spPr>
            <a:xfrm>
              <a:off x="71599" y="1045025"/>
              <a:ext cx="3727605" cy="2204114"/>
            </a:xfrm>
            <a:prstGeom prst="rect">
              <a:avLst/>
            </a:prstGeom>
            <a:gradFill>
              <a:gsLst>
                <a:gs pos="0">
                  <a:srgbClr val="658CAA"/>
                </a:gs>
                <a:gs pos="100000">
                  <a:srgbClr val="376E96"/>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5"/>
            <p:cNvSpPr txBox="1"/>
            <p:nvPr/>
          </p:nvSpPr>
          <p:spPr>
            <a:xfrm>
              <a:off x="71599" y="1045025"/>
              <a:ext cx="3727605" cy="2204114"/>
            </a:xfrm>
            <a:prstGeom prst="rect">
              <a:avLst/>
            </a:prstGeom>
            <a:noFill/>
            <a:ln>
              <a:noFill/>
            </a:ln>
          </p:spPr>
          <p:txBody>
            <a:bodyPr spcFirstLastPara="1" wrap="square" lIns="15875" tIns="15875" rIns="15875" bIns="15875" anchor="ctr" anchorCtr="0">
              <a:noAutofit/>
            </a:bodyPr>
            <a:lstStyle/>
            <a:p>
              <a:pPr marL="0" marR="0" lvl="0" indent="0" algn="ctr" rtl="0">
                <a:lnSpc>
                  <a:spcPct val="90000"/>
                </a:lnSpc>
                <a:spcBef>
                  <a:spcPts val="0"/>
                </a:spcBef>
                <a:spcAft>
                  <a:spcPts val="0"/>
                </a:spcAft>
                <a:buClr>
                  <a:schemeClr val="lt1"/>
                </a:buClr>
                <a:buSzPts val="2500"/>
                <a:buFont typeface="Twentieth Century"/>
                <a:buNone/>
              </a:pPr>
              <a:r>
                <a:rPr lang="en-US" sz="2500" b="0" i="0">
                  <a:solidFill>
                    <a:schemeClr val="lt1"/>
                  </a:solidFill>
                  <a:latin typeface="Twentieth Century"/>
                  <a:ea typeface="Twentieth Century"/>
                  <a:cs typeface="Twentieth Century"/>
                  <a:sym typeface="Twentieth Century"/>
                </a:rPr>
                <a:t>We have planned to conduct exploratory data analysis, assess correlations, and subsequently construct various models to determine the best fit for the dataset. </a:t>
              </a:r>
              <a:endParaRPr sz="2500">
                <a:solidFill>
                  <a:schemeClr val="lt1"/>
                </a:solidFill>
                <a:latin typeface="Twentieth Century"/>
                <a:ea typeface="Twentieth Century"/>
                <a:cs typeface="Twentieth Century"/>
                <a:sym typeface="Twentieth Century"/>
              </a:endParaRPr>
            </a:p>
          </p:txBody>
        </p:sp>
        <p:sp>
          <p:nvSpPr>
            <p:cNvPr id="299" name="Google Shape;299;p5"/>
            <p:cNvSpPr/>
            <p:nvPr/>
          </p:nvSpPr>
          <p:spPr>
            <a:xfrm>
              <a:off x="4368983" y="0"/>
              <a:ext cx="4660868" cy="2936925"/>
            </a:xfrm>
            <a:prstGeom prst="rect">
              <a:avLst/>
            </a:prstGeom>
            <a:gradFill>
              <a:gsLst>
                <a:gs pos="0">
                  <a:srgbClr val="658CAA"/>
                </a:gs>
                <a:gs pos="100000">
                  <a:srgbClr val="376E96"/>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5"/>
            <p:cNvSpPr txBox="1"/>
            <p:nvPr/>
          </p:nvSpPr>
          <p:spPr>
            <a:xfrm>
              <a:off x="4368983" y="0"/>
              <a:ext cx="4660868" cy="2936925"/>
            </a:xfrm>
            <a:prstGeom prst="rect">
              <a:avLst/>
            </a:prstGeom>
            <a:noFill/>
            <a:ln>
              <a:noFill/>
            </a:ln>
          </p:spPr>
          <p:txBody>
            <a:bodyPr spcFirstLastPara="1" wrap="square" lIns="15875" tIns="15875" rIns="15875" bIns="15875" anchor="ctr" anchorCtr="0">
              <a:noAutofit/>
            </a:bodyPr>
            <a:lstStyle/>
            <a:p>
              <a:pPr marL="0" marR="0" lvl="0" indent="0" algn="ctr" rtl="0">
                <a:lnSpc>
                  <a:spcPct val="90000"/>
                </a:lnSpc>
                <a:spcBef>
                  <a:spcPts val="0"/>
                </a:spcBef>
                <a:spcAft>
                  <a:spcPts val="0"/>
                </a:spcAft>
                <a:buClr>
                  <a:schemeClr val="lt1"/>
                </a:buClr>
                <a:buSzPts val="2500"/>
                <a:buFont typeface="Twentieth Century"/>
                <a:buNone/>
              </a:pPr>
              <a:r>
                <a:rPr lang="en-US" sz="2500" b="0" i="0">
                  <a:solidFill>
                    <a:schemeClr val="lt1"/>
                  </a:solidFill>
                  <a:latin typeface="Twentieth Century"/>
                  <a:ea typeface="Twentieth Century"/>
                  <a:cs typeface="Twentieth Century"/>
                  <a:sym typeface="Twentieth Century"/>
                </a:rPr>
                <a:t>Our objective is to calculate the profit earned by a car seller based on depreciation, you would first need to estimate the original price of the car when it was new. This can be done by using the selling price of the car and the known depreciation rate per year for the car's make and model.</a:t>
              </a:r>
              <a:endParaRPr sz="2500" b="0" i="0">
                <a:solidFill>
                  <a:schemeClr val="lt1"/>
                </a:solidFill>
                <a:latin typeface="Twentieth Century"/>
                <a:ea typeface="Twentieth Century"/>
                <a:cs typeface="Twentieth Century"/>
                <a:sym typeface="Twentieth Century"/>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6"/>
          <p:cNvSpPr txBox="1">
            <a:spLocks noGrp="1"/>
          </p:cNvSpPr>
          <p:nvPr>
            <p:ph type="title"/>
          </p:nvPr>
        </p:nvSpPr>
        <p:spPr>
          <a:xfrm>
            <a:off x="838200" y="113334"/>
            <a:ext cx="6708228" cy="867327"/>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lt1"/>
              </a:buClr>
              <a:buSzPct val="100000"/>
              <a:buFont typeface="Times New Roman"/>
              <a:buNone/>
            </a:pPr>
            <a:r>
              <a:rPr lang="en-US" sz="4400" b="1">
                <a:solidFill>
                  <a:schemeClr val="lt1"/>
                </a:solidFill>
                <a:latin typeface="Times New Roman"/>
                <a:ea typeface="Times New Roman"/>
                <a:cs typeface="Times New Roman"/>
                <a:sym typeface="Times New Roman"/>
              </a:rPr>
              <a:t>DATASET INFORMATION</a:t>
            </a:r>
            <a:endParaRPr>
              <a:solidFill>
                <a:schemeClr val="lt1"/>
              </a:solidFill>
            </a:endParaRPr>
          </a:p>
        </p:txBody>
      </p:sp>
      <p:graphicFrame>
        <p:nvGraphicFramePr>
          <p:cNvPr id="306" name="Google Shape;306;p6"/>
          <p:cNvGraphicFramePr/>
          <p:nvPr/>
        </p:nvGraphicFramePr>
        <p:xfrm>
          <a:off x="838200" y="1087919"/>
          <a:ext cx="9341500" cy="4006425"/>
        </p:xfrm>
        <a:graphic>
          <a:graphicData uri="http://schemas.openxmlformats.org/drawingml/2006/table">
            <a:tbl>
              <a:tblPr>
                <a:noFill/>
                <a:tableStyleId>{23FC357A-4EC0-4EB3-8EE6-701C97A49B0F}</a:tableStyleId>
              </a:tblPr>
              <a:tblGrid>
                <a:gridCol w="1397400">
                  <a:extLst>
                    <a:ext uri="{9D8B030D-6E8A-4147-A177-3AD203B41FA5}">
                      <a16:colId xmlns:a16="http://schemas.microsoft.com/office/drawing/2014/main" val="20000"/>
                    </a:ext>
                  </a:extLst>
                </a:gridCol>
                <a:gridCol w="7944100">
                  <a:extLst>
                    <a:ext uri="{9D8B030D-6E8A-4147-A177-3AD203B41FA5}">
                      <a16:colId xmlns:a16="http://schemas.microsoft.com/office/drawing/2014/main" val="20001"/>
                    </a:ext>
                  </a:extLst>
                </a:gridCol>
              </a:tblGrid>
              <a:tr h="432075">
                <a:tc>
                  <a:txBody>
                    <a:bodyPr/>
                    <a:lstStyle/>
                    <a:p>
                      <a:pPr marL="0" marR="0" lvl="0" indent="0" algn="l" rtl="0">
                        <a:spcBef>
                          <a:spcPts val="0"/>
                        </a:spcBef>
                        <a:spcAft>
                          <a:spcPts val="0"/>
                        </a:spcAft>
                        <a:buNone/>
                      </a:pPr>
                      <a:r>
                        <a:rPr lang="en-US" sz="1400" b="1" i="0" u="none" strike="noStrike" cap="none">
                          <a:solidFill>
                            <a:schemeClr val="lt1"/>
                          </a:solidFill>
                          <a:latin typeface="Arial"/>
                          <a:ea typeface="Arial"/>
                          <a:cs typeface="Arial"/>
                          <a:sym typeface="Arial"/>
                        </a:rPr>
                        <a:t>Columns</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1400" b="1" i="0" u="none" strike="noStrike" cap="none">
                          <a:solidFill>
                            <a:schemeClr val="lt1"/>
                          </a:solidFill>
                          <a:latin typeface="Arial"/>
                          <a:ea typeface="Arial"/>
                          <a:cs typeface="Arial"/>
                          <a:sym typeface="Arial"/>
                        </a:rPr>
                        <a:t>Description </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274950">
                <a:tc>
                  <a:txBody>
                    <a:bodyPr/>
                    <a:lstStyle/>
                    <a:p>
                      <a:pPr marL="0" marR="0" lvl="0" indent="0" algn="l" rtl="0">
                        <a:spcBef>
                          <a:spcPts val="0"/>
                        </a:spcBef>
                        <a:spcAft>
                          <a:spcPts val="0"/>
                        </a:spcAft>
                        <a:buNone/>
                      </a:pPr>
                      <a:r>
                        <a:rPr lang="en-US" sz="1400" b="1" i="0" u="none" strike="noStrike" cap="none">
                          <a:solidFill>
                            <a:schemeClr val="lt1"/>
                          </a:solidFill>
                          <a:latin typeface="Arial"/>
                          <a:ea typeface="Arial"/>
                          <a:cs typeface="Arial"/>
                          <a:sym typeface="Arial"/>
                        </a:rPr>
                        <a:t>id</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1400" b="0" i="0" u="none" strike="noStrike" cap="none">
                          <a:solidFill>
                            <a:schemeClr val="lt1"/>
                          </a:solidFill>
                          <a:latin typeface="Arial"/>
                          <a:ea typeface="Arial"/>
                          <a:cs typeface="Arial"/>
                          <a:sym typeface="Arial"/>
                        </a:rPr>
                        <a:t>Unique identification number</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extLst>
                  <a:ext uri="{0D108BD9-81ED-4DB2-BD59-A6C34878D82A}">
                    <a16:rowId xmlns:a16="http://schemas.microsoft.com/office/drawing/2014/main" val="10001"/>
                  </a:ext>
                </a:extLst>
              </a:tr>
              <a:tr h="274950">
                <a:tc>
                  <a:txBody>
                    <a:bodyPr/>
                    <a:lstStyle/>
                    <a:p>
                      <a:pPr marL="0" marR="0" lvl="0" indent="0" algn="l" rtl="0">
                        <a:spcBef>
                          <a:spcPts val="0"/>
                        </a:spcBef>
                        <a:spcAft>
                          <a:spcPts val="0"/>
                        </a:spcAft>
                        <a:buNone/>
                      </a:pPr>
                      <a:r>
                        <a:rPr lang="en-US" sz="1400" b="1" i="0" u="none" strike="noStrike" cap="none">
                          <a:solidFill>
                            <a:schemeClr val="lt1"/>
                          </a:solidFill>
                          <a:latin typeface="Arial"/>
                          <a:ea typeface="Arial"/>
                          <a:cs typeface="Arial"/>
                          <a:sym typeface="Arial"/>
                        </a:rPr>
                        <a:t>region</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1400" b="0" i="0" u="none" strike="noStrike" cap="none">
                          <a:solidFill>
                            <a:schemeClr val="lt1"/>
                          </a:solidFill>
                          <a:latin typeface="Arial"/>
                          <a:ea typeface="Arial"/>
                          <a:cs typeface="Arial"/>
                          <a:sym typeface="Arial"/>
                        </a:rPr>
                        <a:t>Region where the car is located </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extLst>
                  <a:ext uri="{0D108BD9-81ED-4DB2-BD59-A6C34878D82A}">
                    <a16:rowId xmlns:a16="http://schemas.microsoft.com/office/drawing/2014/main" val="10002"/>
                  </a:ext>
                </a:extLst>
              </a:tr>
              <a:tr h="274950">
                <a:tc>
                  <a:txBody>
                    <a:bodyPr/>
                    <a:lstStyle/>
                    <a:p>
                      <a:pPr marL="0" marR="0" lvl="0" indent="0" algn="l" rtl="0">
                        <a:spcBef>
                          <a:spcPts val="0"/>
                        </a:spcBef>
                        <a:spcAft>
                          <a:spcPts val="0"/>
                        </a:spcAft>
                        <a:buNone/>
                      </a:pPr>
                      <a:r>
                        <a:rPr lang="en-US" sz="1400" b="1" i="0" u="none" strike="noStrike" cap="none">
                          <a:solidFill>
                            <a:schemeClr val="lt1"/>
                          </a:solidFill>
                          <a:latin typeface="Arial"/>
                          <a:ea typeface="Arial"/>
                          <a:cs typeface="Arial"/>
                          <a:sym typeface="Arial"/>
                        </a:rPr>
                        <a:t>price</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1400" b="0" i="0" u="none" strike="noStrike" cap="none">
                          <a:solidFill>
                            <a:schemeClr val="lt1"/>
                          </a:solidFill>
                          <a:latin typeface="Arial"/>
                          <a:ea typeface="Arial"/>
                          <a:cs typeface="Arial"/>
                          <a:sym typeface="Arial"/>
                        </a:rPr>
                        <a:t>Selling price of the car (local currency)</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extLst>
                  <a:ext uri="{0D108BD9-81ED-4DB2-BD59-A6C34878D82A}">
                    <a16:rowId xmlns:a16="http://schemas.microsoft.com/office/drawing/2014/main" val="10003"/>
                  </a:ext>
                </a:extLst>
              </a:tr>
              <a:tr h="274950">
                <a:tc>
                  <a:txBody>
                    <a:bodyPr/>
                    <a:lstStyle/>
                    <a:p>
                      <a:pPr marL="0" marR="0" lvl="0" indent="0" algn="l" rtl="0">
                        <a:spcBef>
                          <a:spcPts val="0"/>
                        </a:spcBef>
                        <a:spcAft>
                          <a:spcPts val="0"/>
                        </a:spcAft>
                        <a:buNone/>
                      </a:pPr>
                      <a:r>
                        <a:rPr lang="en-US" sz="1400" b="1" i="0" u="none" strike="noStrike" cap="none">
                          <a:solidFill>
                            <a:schemeClr val="lt1"/>
                          </a:solidFill>
                          <a:latin typeface="Arial"/>
                          <a:ea typeface="Arial"/>
                          <a:cs typeface="Arial"/>
                          <a:sym typeface="Arial"/>
                        </a:rPr>
                        <a:t>months Old</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1400" b="0" i="0" u="none" strike="noStrike" cap="none">
                          <a:solidFill>
                            <a:schemeClr val="lt1"/>
                          </a:solidFill>
                          <a:latin typeface="Arial"/>
                          <a:ea typeface="Arial"/>
                          <a:cs typeface="Arial"/>
                          <a:sym typeface="Arial"/>
                        </a:rPr>
                        <a:t>Age of the Car from which the product is manufactured.</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extLst>
                  <a:ext uri="{0D108BD9-81ED-4DB2-BD59-A6C34878D82A}">
                    <a16:rowId xmlns:a16="http://schemas.microsoft.com/office/drawing/2014/main" val="10004"/>
                  </a:ext>
                </a:extLst>
              </a:tr>
              <a:tr h="274950">
                <a:tc>
                  <a:txBody>
                    <a:bodyPr/>
                    <a:lstStyle/>
                    <a:p>
                      <a:pPr marL="0" marR="0" lvl="0" indent="0" algn="l" rtl="0">
                        <a:spcBef>
                          <a:spcPts val="0"/>
                        </a:spcBef>
                        <a:spcAft>
                          <a:spcPts val="0"/>
                        </a:spcAft>
                        <a:buNone/>
                      </a:pPr>
                      <a:r>
                        <a:rPr lang="en-US" sz="1400" b="1" i="0" u="none" strike="noStrike" cap="none">
                          <a:solidFill>
                            <a:schemeClr val="lt1"/>
                          </a:solidFill>
                          <a:latin typeface="Arial"/>
                          <a:ea typeface="Arial"/>
                          <a:cs typeface="Arial"/>
                          <a:sym typeface="Arial"/>
                        </a:rPr>
                        <a:t>manufacturer</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1400" b="0" i="0" u="none" strike="noStrike" cap="none">
                          <a:solidFill>
                            <a:schemeClr val="lt1"/>
                          </a:solidFill>
                          <a:latin typeface="Arial"/>
                          <a:ea typeface="Arial"/>
                          <a:cs typeface="Arial"/>
                          <a:sym typeface="Arial"/>
                        </a:rPr>
                        <a:t>The brand of the car, such as Toyota, Honda, Ford, etc.</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extLst>
                  <a:ext uri="{0D108BD9-81ED-4DB2-BD59-A6C34878D82A}">
                    <a16:rowId xmlns:a16="http://schemas.microsoft.com/office/drawing/2014/main" val="10005"/>
                  </a:ext>
                </a:extLst>
              </a:tr>
              <a:tr h="274950">
                <a:tc>
                  <a:txBody>
                    <a:bodyPr/>
                    <a:lstStyle/>
                    <a:p>
                      <a:pPr marL="0" marR="0" lvl="0" indent="0" algn="l" rtl="0">
                        <a:spcBef>
                          <a:spcPts val="0"/>
                        </a:spcBef>
                        <a:spcAft>
                          <a:spcPts val="0"/>
                        </a:spcAft>
                        <a:buNone/>
                      </a:pPr>
                      <a:r>
                        <a:rPr lang="en-US" sz="1400" b="1" i="0" u="none" strike="noStrike" cap="none">
                          <a:solidFill>
                            <a:schemeClr val="lt1"/>
                          </a:solidFill>
                          <a:latin typeface="Arial"/>
                          <a:ea typeface="Arial"/>
                          <a:cs typeface="Arial"/>
                          <a:sym typeface="Arial"/>
                        </a:rPr>
                        <a:t>condition</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1400" b="0" i="0" u="none" strike="noStrike" cap="none">
                          <a:solidFill>
                            <a:schemeClr val="lt1"/>
                          </a:solidFill>
                          <a:latin typeface="Arial"/>
                          <a:ea typeface="Arial"/>
                          <a:cs typeface="Arial"/>
                          <a:sym typeface="Arial"/>
                        </a:rPr>
                        <a:t>The overall condition of the car, such as excellent, good, fair, or poor.</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extLst>
                  <a:ext uri="{0D108BD9-81ED-4DB2-BD59-A6C34878D82A}">
                    <a16:rowId xmlns:a16="http://schemas.microsoft.com/office/drawing/2014/main" val="10006"/>
                  </a:ext>
                </a:extLst>
              </a:tr>
              <a:tr h="274950">
                <a:tc>
                  <a:txBody>
                    <a:bodyPr/>
                    <a:lstStyle/>
                    <a:p>
                      <a:pPr marL="0" marR="0" lvl="0" indent="0" algn="l" rtl="0">
                        <a:spcBef>
                          <a:spcPts val="0"/>
                        </a:spcBef>
                        <a:spcAft>
                          <a:spcPts val="0"/>
                        </a:spcAft>
                        <a:buNone/>
                      </a:pPr>
                      <a:r>
                        <a:rPr lang="en-US" sz="1400" b="1" i="0" u="none" strike="noStrike" cap="none">
                          <a:solidFill>
                            <a:schemeClr val="lt1"/>
                          </a:solidFill>
                          <a:latin typeface="Arial"/>
                          <a:ea typeface="Arial"/>
                          <a:cs typeface="Arial"/>
                          <a:sym typeface="Arial"/>
                        </a:rPr>
                        <a:t>No of owners</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1400" b="0" i="0" u="none" strike="noStrike" cap="none">
                          <a:solidFill>
                            <a:schemeClr val="lt1"/>
                          </a:solidFill>
                          <a:latin typeface="Arial"/>
                          <a:ea typeface="Arial"/>
                          <a:cs typeface="Arial"/>
                          <a:sym typeface="Arial"/>
                        </a:rPr>
                        <a:t>The number of owners pertaining to a car.</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extLst>
                  <a:ext uri="{0D108BD9-81ED-4DB2-BD59-A6C34878D82A}">
                    <a16:rowId xmlns:a16="http://schemas.microsoft.com/office/drawing/2014/main" val="10007"/>
                  </a:ext>
                </a:extLst>
              </a:tr>
              <a:tr h="274950">
                <a:tc>
                  <a:txBody>
                    <a:bodyPr/>
                    <a:lstStyle/>
                    <a:p>
                      <a:pPr marL="0" marR="0" lvl="0" indent="0" algn="l" rtl="0">
                        <a:spcBef>
                          <a:spcPts val="0"/>
                        </a:spcBef>
                        <a:spcAft>
                          <a:spcPts val="0"/>
                        </a:spcAft>
                        <a:buNone/>
                      </a:pPr>
                      <a:r>
                        <a:rPr lang="en-US" sz="1400" b="1" i="0" u="none" strike="noStrike" cap="none">
                          <a:solidFill>
                            <a:schemeClr val="lt1"/>
                          </a:solidFill>
                          <a:latin typeface="Arial"/>
                          <a:ea typeface="Arial"/>
                          <a:cs typeface="Arial"/>
                          <a:sym typeface="Arial"/>
                        </a:rPr>
                        <a:t>fuel</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1400" b="0" i="0" u="none" strike="noStrike" cap="none">
                          <a:solidFill>
                            <a:schemeClr val="lt1"/>
                          </a:solidFill>
                          <a:latin typeface="Arial"/>
                          <a:ea typeface="Arial"/>
                          <a:cs typeface="Arial"/>
                          <a:sym typeface="Arial"/>
                        </a:rPr>
                        <a:t>The type of fuel the car runs on, such as gasoline, diesel, or electric.</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extLst>
                  <a:ext uri="{0D108BD9-81ED-4DB2-BD59-A6C34878D82A}">
                    <a16:rowId xmlns:a16="http://schemas.microsoft.com/office/drawing/2014/main" val="10008"/>
                  </a:ext>
                </a:extLst>
              </a:tr>
              <a:tr h="274950">
                <a:tc>
                  <a:txBody>
                    <a:bodyPr/>
                    <a:lstStyle/>
                    <a:p>
                      <a:pPr marL="0" marR="0" lvl="0" indent="0" algn="l" rtl="0">
                        <a:spcBef>
                          <a:spcPts val="0"/>
                        </a:spcBef>
                        <a:spcAft>
                          <a:spcPts val="0"/>
                        </a:spcAft>
                        <a:buNone/>
                      </a:pPr>
                      <a:r>
                        <a:rPr lang="en-US" sz="1400" b="1" i="0" u="none" strike="noStrike" cap="none">
                          <a:solidFill>
                            <a:schemeClr val="lt1"/>
                          </a:solidFill>
                          <a:latin typeface="Arial"/>
                          <a:ea typeface="Arial"/>
                          <a:cs typeface="Arial"/>
                          <a:sym typeface="Arial"/>
                        </a:rPr>
                        <a:t>odometer</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1400" b="0" i="0" u="none" strike="noStrike" cap="none">
                          <a:solidFill>
                            <a:schemeClr val="lt1"/>
                          </a:solidFill>
                          <a:latin typeface="Arial"/>
                          <a:ea typeface="Arial"/>
                          <a:cs typeface="Arial"/>
                          <a:sym typeface="Arial"/>
                        </a:rPr>
                        <a:t>The total distance the car has been driven (measured in miles or kilometers).</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extLst>
                  <a:ext uri="{0D108BD9-81ED-4DB2-BD59-A6C34878D82A}">
                    <a16:rowId xmlns:a16="http://schemas.microsoft.com/office/drawing/2014/main" val="10009"/>
                  </a:ext>
                </a:extLst>
              </a:tr>
              <a:tr h="274950">
                <a:tc>
                  <a:txBody>
                    <a:bodyPr/>
                    <a:lstStyle/>
                    <a:p>
                      <a:pPr marL="0" marR="0" lvl="0" indent="0" algn="l" rtl="0">
                        <a:spcBef>
                          <a:spcPts val="0"/>
                        </a:spcBef>
                        <a:spcAft>
                          <a:spcPts val="0"/>
                        </a:spcAft>
                        <a:buNone/>
                      </a:pPr>
                      <a:r>
                        <a:rPr lang="en-US" sz="1400" b="1" i="0" u="none" strike="noStrike" cap="none">
                          <a:solidFill>
                            <a:schemeClr val="lt1"/>
                          </a:solidFill>
                          <a:latin typeface="Arial"/>
                          <a:ea typeface="Arial"/>
                          <a:cs typeface="Arial"/>
                          <a:sym typeface="Arial"/>
                        </a:rPr>
                        <a:t>original Price</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1400" b="0" i="0" u="none" strike="noStrike" cap="none">
                          <a:solidFill>
                            <a:schemeClr val="lt1"/>
                          </a:solidFill>
                          <a:latin typeface="Arial"/>
                          <a:ea typeface="Arial"/>
                          <a:cs typeface="Arial"/>
                          <a:sym typeface="Arial"/>
                        </a:rPr>
                        <a:t>Actual Price of a car.</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extLst>
                  <a:ext uri="{0D108BD9-81ED-4DB2-BD59-A6C34878D82A}">
                    <a16:rowId xmlns:a16="http://schemas.microsoft.com/office/drawing/2014/main" val="10010"/>
                  </a:ext>
                </a:extLst>
              </a:tr>
              <a:tr h="274950">
                <a:tc>
                  <a:txBody>
                    <a:bodyPr/>
                    <a:lstStyle/>
                    <a:p>
                      <a:pPr marL="0" marR="0" lvl="0" indent="0" algn="l" rtl="0">
                        <a:spcBef>
                          <a:spcPts val="0"/>
                        </a:spcBef>
                        <a:spcAft>
                          <a:spcPts val="0"/>
                        </a:spcAft>
                        <a:buNone/>
                      </a:pPr>
                      <a:r>
                        <a:rPr lang="en-US" sz="1400" b="1" i="0" u="none" strike="noStrike" cap="none">
                          <a:solidFill>
                            <a:schemeClr val="lt1"/>
                          </a:solidFill>
                          <a:latin typeface="Arial"/>
                          <a:ea typeface="Arial"/>
                          <a:cs typeface="Arial"/>
                          <a:sym typeface="Arial"/>
                        </a:rPr>
                        <a:t>transmission</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1400" b="0" i="0" u="none" strike="noStrike" cap="none">
                          <a:solidFill>
                            <a:schemeClr val="lt1"/>
                          </a:solidFill>
                          <a:latin typeface="Arial"/>
                          <a:ea typeface="Arial"/>
                          <a:cs typeface="Arial"/>
                          <a:sym typeface="Arial"/>
                        </a:rPr>
                        <a:t>The type of transmission, such as automatic or manual.</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extLst>
                  <a:ext uri="{0D108BD9-81ED-4DB2-BD59-A6C34878D82A}">
                    <a16:rowId xmlns:a16="http://schemas.microsoft.com/office/drawing/2014/main" val="10011"/>
                  </a:ext>
                </a:extLst>
              </a:tr>
              <a:tr h="274950">
                <a:tc>
                  <a:txBody>
                    <a:bodyPr/>
                    <a:lstStyle/>
                    <a:p>
                      <a:pPr marL="0" marR="0" lvl="0" indent="0" algn="l" rtl="0">
                        <a:spcBef>
                          <a:spcPts val="0"/>
                        </a:spcBef>
                        <a:spcAft>
                          <a:spcPts val="0"/>
                        </a:spcAft>
                        <a:buNone/>
                      </a:pPr>
                      <a:r>
                        <a:rPr lang="en-US" sz="1400" b="1" i="0" u="none" strike="noStrike" cap="none">
                          <a:solidFill>
                            <a:schemeClr val="lt1"/>
                          </a:solidFill>
                          <a:latin typeface="Arial"/>
                          <a:ea typeface="Arial"/>
                          <a:cs typeface="Arial"/>
                          <a:sym typeface="Arial"/>
                        </a:rPr>
                        <a:t>lat</a:t>
                      </a:r>
                      <a:endParaRPr sz="1400" b="1" i="0" u="none" strike="noStrike" cap="none">
                        <a:solidFill>
                          <a:schemeClr val="lt1"/>
                        </a:solidFill>
                        <a:latin typeface="Arial"/>
                        <a:ea typeface="Arial"/>
                        <a:cs typeface="Arial"/>
                        <a:sym typeface="Arial"/>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1400" b="0" i="0" u="none" strike="noStrike" cap="none">
                          <a:solidFill>
                            <a:schemeClr val="lt1"/>
                          </a:solidFill>
                          <a:latin typeface="Arial"/>
                          <a:ea typeface="Arial"/>
                          <a:cs typeface="Arial"/>
                          <a:sym typeface="Arial"/>
                        </a:rPr>
                        <a:t>Latitude of the car's location</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extLst>
                  <a:ext uri="{0D108BD9-81ED-4DB2-BD59-A6C34878D82A}">
                    <a16:rowId xmlns:a16="http://schemas.microsoft.com/office/drawing/2014/main" val="10012"/>
                  </a:ext>
                </a:extLst>
              </a:tr>
              <a:tr h="274950">
                <a:tc>
                  <a:txBody>
                    <a:bodyPr/>
                    <a:lstStyle/>
                    <a:p>
                      <a:pPr marL="0" marR="0" lvl="0" indent="0" algn="l" rtl="0">
                        <a:spcBef>
                          <a:spcPts val="0"/>
                        </a:spcBef>
                        <a:spcAft>
                          <a:spcPts val="0"/>
                        </a:spcAft>
                        <a:buNone/>
                      </a:pPr>
                      <a:r>
                        <a:rPr lang="en-US" sz="1400" b="1" i="0" u="none" strike="noStrike" cap="none">
                          <a:solidFill>
                            <a:schemeClr val="lt1"/>
                          </a:solidFill>
                          <a:latin typeface="Arial"/>
                          <a:ea typeface="Arial"/>
                          <a:cs typeface="Arial"/>
                          <a:sym typeface="Arial"/>
                        </a:rPr>
                        <a:t>long</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tc>
                  <a:txBody>
                    <a:bodyPr/>
                    <a:lstStyle/>
                    <a:p>
                      <a:pPr marL="0" marR="0" lvl="0" indent="0" algn="l" rtl="0">
                        <a:spcBef>
                          <a:spcPts val="0"/>
                        </a:spcBef>
                        <a:spcAft>
                          <a:spcPts val="0"/>
                        </a:spcAft>
                        <a:buNone/>
                      </a:pPr>
                      <a:r>
                        <a:rPr lang="en-US" sz="1400" b="0" i="0" u="none" strike="noStrike" cap="none">
                          <a:solidFill>
                            <a:schemeClr val="lt1"/>
                          </a:solidFill>
                          <a:latin typeface="Arial"/>
                          <a:ea typeface="Arial"/>
                          <a:cs typeface="Arial"/>
                          <a:sym typeface="Arial"/>
                        </a:rPr>
                        <a:t>Longitude of the car's location                                                                                             </a:t>
                      </a:r>
                      <a:endParaRPr/>
                    </a:p>
                  </a:txBody>
                  <a:tcPr marL="8550" marR="8550" marT="855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dk1"/>
                    </a:solidFill>
                  </a:tcPr>
                </a:tc>
                <a:extLst>
                  <a:ext uri="{0D108BD9-81ED-4DB2-BD59-A6C34878D82A}">
                    <a16:rowId xmlns:a16="http://schemas.microsoft.com/office/drawing/2014/main" val="10013"/>
                  </a:ext>
                </a:extLst>
              </a:tr>
            </a:tbl>
          </a:graphicData>
        </a:graphic>
      </p:graphicFrame>
      <p:graphicFrame>
        <p:nvGraphicFramePr>
          <p:cNvPr id="307" name="Google Shape;307;p6"/>
          <p:cNvGraphicFramePr/>
          <p:nvPr/>
        </p:nvGraphicFramePr>
        <p:xfrm>
          <a:off x="9139305" y="5212004"/>
          <a:ext cx="2549100" cy="1016550"/>
        </p:xfrm>
        <a:graphic>
          <a:graphicData uri="http://schemas.openxmlformats.org/drawingml/2006/table">
            <a:tbl>
              <a:tblPr>
                <a:noFill/>
                <a:tableStyleId>{23FC357A-4EC0-4EB3-8EE6-701C97A49B0F}</a:tableStyleId>
              </a:tblPr>
              <a:tblGrid>
                <a:gridCol w="1395025">
                  <a:extLst>
                    <a:ext uri="{9D8B030D-6E8A-4147-A177-3AD203B41FA5}">
                      <a16:colId xmlns:a16="http://schemas.microsoft.com/office/drawing/2014/main" val="20000"/>
                    </a:ext>
                  </a:extLst>
                </a:gridCol>
                <a:gridCol w="1154075">
                  <a:extLst>
                    <a:ext uri="{9D8B030D-6E8A-4147-A177-3AD203B41FA5}">
                      <a16:colId xmlns:a16="http://schemas.microsoft.com/office/drawing/2014/main" val="20001"/>
                    </a:ext>
                  </a:extLst>
                </a:gridCol>
              </a:tblGrid>
              <a:tr h="338850">
                <a:tc gridSpan="2">
                  <a:txBody>
                    <a:bodyPr/>
                    <a:lstStyle/>
                    <a:p>
                      <a:pPr marL="0" marR="0" lvl="0" indent="0" algn="ctr" rtl="0">
                        <a:spcBef>
                          <a:spcPts val="0"/>
                        </a:spcBef>
                        <a:spcAft>
                          <a:spcPts val="0"/>
                        </a:spcAft>
                        <a:buNone/>
                      </a:pPr>
                      <a:r>
                        <a:rPr lang="en-US" sz="1800" b="1" i="0" u="none" strike="noStrike" cap="none">
                          <a:solidFill>
                            <a:schemeClr val="lt1"/>
                          </a:solidFill>
                          <a:latin typeface="Calibri"/>
                          <a:ea typeface="Calibri"/>
                          <a:cs typeface="Calibri"/>
                          <a:sym typeface="Calibri"/>
                        </a:rPr>
                        <a:t>Shape of the data</a:t>
                      </a:r>
                      <a:endParaRPr/>
                    </a:p>
                  </a:txBody>
                  <a:tcPr marL="9525" marR="9525" marT="9525" marB="0" anchor="b">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chemeClr val="dk1"/>
                    </a:solidFill>
                  </a:tcPr>
                </a:tc>
                <a:tc hMerge="1">
                  <a:txBody>
                    <a:bodyPr/>
                    <a:lstStyle/>
                    <a:p>
                      <a:endParaRPr lang="en-US"/>
                    </a:p>
                  </a:txBody>
                  <a:tcPr/>
                </a:tc>
                <a:extLst>
                  <a:ext uri="{0D108BD9-81ED-4DB2-BD59-A6C34878D82A}">
                    <a16:rowId xmlns:a16="http://schemas.microsoft.com/office/drawing/2014/main" val="10000"/>
                  </a:ext>
                </a:extLst>
              </a:tr>
              <a:tr h="338850">
                <a:tc>
                  <a:txBody>
                    <a:bodyPr/>
                    <a:lstStyle/>
                    <a:p>
                      <a:pPr marL="0" marR="0" lvl="0" indent="0" algn="ctr" rtl="0">
                        <a:spcBef>
                          <a:spcPts val="0"/>
                        </a:spcBef>
                        <a:spcAft>
                          <a:spcPts val="0"/>
                        </a:spcAft>
                        <a:buNone/>
                      </a:pPr>
                      <a:r>
                        <a:rPr lang="en-US" sz="1800" b="1" i="0" u="none" strike="noStrike" cap="none">
                          <a:solidFill>
                            <a:schemeClr val="lt1"/>
                          </a:solidFill>
                          <a:latin typeface="Calibri"/>
                          <a:ea typeface="Calibri"/>
                          <a:cs typeface="Calibri"/>
                          <a:sym typeface="Calibri"/>
                        </a:rPr>
                        <a:t>Rows</a:t>
                      </a:r>
                      <a:endParaRPr/>
                    </a:p>
                  </a:txBody>
                  <a:tcPr marL="9525" marR="9525" marT="9525" marB="0" anchor="b">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chemeClr val="dk1"/>
                    </a:solidFill>
                  </a:tcPr>
                </a:tc>
                <a:tc>
                  <a:txBody>
                    <a:bodyPr/>
                    <a:lstStyle/>
                    <a:p>
                      <a:pPr marL="0" marR="0" lvl="0" indent="0" algn="ctr" rtl="0">
                        <a:spcBef>
                          <a:spcPts val="0"/>
                        </a:spcBef>
                        <a:spcAft>
                          <a:spcPts val="0"/>
                        </a:spcAft>
                        <a:buNone/>
                      </a:pPr>
                      <a:r>
                        <a:rPr lang="en-US" sz="1800" b="1" i="0" u="none" strike="noStrike" cap="none">
                          <a:solidFill>
                            <a:schemeClr val="lt1"/>
                          </a:solidFill>
                          <a:latin typeface="Calibri"/>
                          <a:ea typeface="Calibri"/>
                          <a:cs typeface="Calibri"/>
                          <a:sym typeface="Calibri"/>
                        </a:rPr>
                        <a:t>Columns</a:t>
                      </a:r>
                      <a:endParaRPr/>
                    </a:p>
                  </a:txBody>
                  <a:tcPr marL="9525" marR="9525" marT="9525" marB="0" anchor="b">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1"/>
                  </a:ext>
                </a:extLst>
              </a:tr>
              <a:tr h="338850">
                <a:tc>
                  <a:txBody>
                    <a:bodyPr/>
                    <a:lstStyle/>
                    <a:p>
                      <a:pPr marL="0" marR="0" lvl="0" indent="0" algn="ctr" rtl="0">
                        <a:spcBef>
                          <a:spcPts val="0"/>
                        </a:spcBef>
                        <a:spcAft>
                          <a:spcPts val="0"/>
                        </a:spcAft>
                        <a:buNone/>
                      </a:pPr>
                      <a:r>
                        <a:rPr lang="en-US" sz="1800" b="0" i="0" u="none" strike="noStrike" cap="none">
                          <a:solidFill>
                            <a:schemeClr val="lt1"/>
                          </a:solidFill>
                          <a:latin typeface="Calibri"/>
                          <a:ea typeface="Calibri"/>
                          <a:cs typeface="Calibri"/>
                          <a:sym typeface="Calibri"/>
                        </a:rPr>
                        <a:t>404026</a:t>
                      </a:r>
                      <a:endParaRPr/>
                    </a:p>
                  </a:txBody>
                  <a:tcPr marL="9525" marR="9525" marT="9525" marB="0" anchor="b">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chemeClr val="dk1"/>
                    </a:solidFill>
                  </a:tcPr>
                </a:tc>
                <a:tc>
                  <a:txBody>
                    <a:bodyPr/>
                    <a:lstStyle/>
                    <a:p>
                      <a:pPr marL="0" marR="0" lvl="0" indent="0" algn="ctr" rtl="0">
                        <a:spcBef>
                          <a:spcPts val="0"/>
                        </a:spcBef>
                        <a:spcAft>
                          <a:spcPts val="0"/>
                        </a:spcAft>
                        <a:buNone/>
                      </a:pPr>
                      <a:r>
                        <a:rPr lang="en-US" sz="1800" b="0" i="0" u="none" strike="noStrike" cap="none">
                          <a:solidFill>
                            <a:schemeClr val="lt1"/>
                          </a:solidFill>
                          <a:latin typeface="Calibri"/>
                          <a:ea typeface="Calibri"/>
                          <a:cs typeface="Calibri"/>
                          <a:sym typeface="Calibri"/>
                        </a:rPr>
                        <a:t>18</a:t>
                      </a:r>
                      <a:endParaRPr/>
                    </a:p>
                  </a:txBody>
                  <a:tcPr marL="9525" marR="9525" marT="9525" marB="0" anchor="b">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2"/>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7"/>
          <p:cNvSpPr txBox="1"/>
          <p:nvPr/>
        </p:nvSpPr>
        <p:spPr>
          <a:xfrm>
            <a:off x="8607134" y="227884"/>
            <a:ext cx="1924200" cy="962400"/>
          </a:xfrm>
          <a:prstGeom prst="rect">
            <a:avLst/>
          </a:prstGeom>
          <a:noFill/>
          <a:ln>
            <a:noFill/>
          </a:ln>
        </p:spPr>
        <p:txBody>
          <a:bodyPr spcFirstLastPara="1" wrap="square" lIns="41275" tIns="41275" rIns="41275" bIns="41275" anchor="ctr" anchorCtr="0">
            <a:noAutofit/>
          </a:bodyPr>
          <a:lstStyle/>
          <a:p>
            <a:pPr marL="0" marR="0" lvl="0" indent="0" algn="ctr" rtl="0">
              <a:lnSpc>
                <a:spcPct val="90000"/>
              </a:lnSpc>
              <a:spcBef>
                <a:spcPts val="0"/>
              </a:spcBef>
              <a:spcAft>
                <a:spcPts val="0"/>
              </a:spcAft>
              <a:buClr>
                <a:schemeClr val="lt1"/>
              </a:buClr>
              <a:buSzPts val="6500"/>
              <a:buFont typeface="Twentieth Century"/>
              <a:buNone/>
            </a:pPr>
            <a:r>
              <a:rPr lang="en-US" sz="6500" b="1">
                <a:solidFill>
                  <a:schemeClr val="lt1"/>
                </a:solidFill>
                <a:latin typeface="Twentieth Century"/>
                <a:ea typeface="Twentieth Century"/>
                <a:cs typeface="Twentieth Century"/>
                <a:sym typeface="Twentieth Century"/>
              </a:rPr>
              <a:t>EDA</a:t>
            </a:r>
            <a:endParaRPr/>
          </a:p>
        </p:txBody>
      </p:sp>
      <p:grpSp>
        <p:nvGrpSpPr>
          <p:cNvPr id="313" name="Google Shape;313;p7"/>
          <p:cNvGrpSpPr/>
          <p:nvPr/>
        </p:nvGrpSpPr>
        <p:grpSpPr>
          <a:xfrm>
            <a:off x="278924" y="360976"/>
            <a:ext cx="5742426" cy="6119622"/>
            <a:chOff x="-37664" y="-657843"/>
            <a:chExt cx="3225538" cy="3527566"/>
          </a:xfrm>
        </p:grpSpPr>
        <p:sp>
          <p:nvSpPr>
            <p:cNvPr id="314" name="Google Shape;314;p7"/>
            <p:cNvSpPr/>
            <p:nvPr/>
          </p:nvSpPr>
          <p:spPr>
            <a:xfrm>
              <a:off x="-37664" y="-657843"/>
              <a:ext cx="3019200" cy="2525100"/>
            </a:xfrm>
            <a:prstGeom prst="round2SameRect">
              <a:avLst>
                <a:gd name="adj1" fmla="val 8000"/>
                <a:gd name="adj2" fmla="val 0"/>
              </a:avLst>
            </a:prstGeom>
            <a:solidFill>
              <a:schemeClr val="lt2"/>
            </a:solidFill>
            <a:ln w="15875" cap="flat" cmpd="sng">
              <a:solidFill>
                <a:srgbClr val="1346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1200"/>
                </a:spcBef>
                <a:spcAft>
                  <a:spcPts val="0"/>
                </a:spcAft>
                <a:buNone/>
              </a:pPr>
              <a:endParaRPr/>
            </a:p>
            <a:p>
              <a:pPr marL="0" lvl="0" indent="0" algn="l" rtl="0">
                <a:lnSpc>
                  <a:spcPct val="115000"/>
                </a:lnSpc>
                <a:spcBef>
                  <a:spcPts val="1200"/>
                </a:spcBef>
                <a:spcAft>
                  <a:spcPts val="0"/>
                </a:spcAft>
                <a:buNone/>
              </a:pPr>
              <a:endParaRPr>
                <a:latin typeface="Calibri"/>
                <a:ea typeface="Calibri"/>
                <a:cs typeface="Calibri"/>
                <a:sym typeface="Calibri"/>
              </a:endParaRPr>
            </a:p>
            <a:p>
              <a:pPr marL="0" lvl="0" indent="0" algn="l" rtl="0">
                <a:lnSpc>
                  <a:spcPct val="115000"/>
                </a:lnSpc>
                <a:spcBef>
                  <a:spcPts val="1200"/>
                </a:spcBef>
                <a:spcAft>
                  <a:spcPts val="0"/>
                </a:spcAft>
                <a:buNone/>
              </a:pPr>
              <a:endParaRPr sz="1600" b="1">
                <a:latin typeface="Calibri"/>
                <a:ea typeface="Calibri"/>
                <a:cs typeface="Calibri"/>
                <a:sym typeface="Calibri"/>
              </a:endParaRPr>
            </a:p>
            <a:p>
              <a:pPr marL="0" lvl="0" indent="0" algn="l" rtl="0">
                <a:lnSpc>
                  <a:spcPct val="115000"/>
                </a:lnSpc>
                <a:spcBef>
                  <a:spcPts val="1200"/>
                </a:spcBef>
                <a:spcAft>
                  <a:spcPts val="0"/>
                </a:spcAft>
                <a:buNone/>
              </a:pPr>
              <a:r>
                <a:rPr lang="en-US" sz="1600" b="1">
                  <a:latin typeface="Calibri"/>
                  <a:ea typeface="Calibri"/>
                  <a:cs typeface="Calibri"/>
                  <a:sym typeface="Calibri"/>
                </a:rPr>
                <a:t>'age' Distribution Plot</a:t>
              </a:r>
              <a:r>
                <a:rPr lang="en-US" sz="1600">
                  <a:latin typeface="Calibri"/>
                  <a:ea typeface="Calibri"/>
                  <a:cs typeface="Calibri"/>
                  <a:sym typeface="Calibri"/>
                </a:rPr>
                <a:t> : -This plot likely shows the distribution of the 'age' variable, which may represent the age of cars(e.g., vehicles, people, etc.).</a:t>
              </a:r>
              <a:endParaRPr sz="1600">
                <a:latin typeface="Calibri"/>
                <a:ea typeface="Calibri"/>
                <a:cs typeface="Calibri"/>
                <a:sym typeface="Calibri"/>
              </a:endParaRPr>
            </a:p>
            <a:p>
              <a:pPr marL="0" lvl="0" indent="0" algn="l" rtl="0">
                <a:lnSpc>
                  <a:spcPct val="115000"/>
                </a:lnSpc>
                <a:spcBef>
                  <a:spcPts val="1200"/>
                </a:spcBef>
                <a:spcAft>
                  <a:spcPts val="0"/>
                </a:spcAft>
                <a:buNone/>
              </a:pPr>
              <a:r>
                <a:rPr lang="en-US" sz="1600" b="1">
                  <a:solidFill>
                    <a:schemeClr val="dk1"/>
                  </a:solidFill>
                  <a:latin typeface="Calibri"/>
                  <a:ea typeface="Calibri"/>
                  <a:cs typeface="Calibri"/>
                  <a:sym typeface="Calibri"/>
                </a:rPr>
                <a:t>'power' Distribution Plo</a:t>
              </a:r>
              <a:r>
                <a:rPr lang="en-US" sz="1600">
                  <a:solidFill>
                    <a:schemeClr val="dk1"/>
                  </a:solidFill>
                  <a:latin typeface="Calibri"/>
                  <a:ea typeface="Calibri"/>
                  <a:cs typeface="Calibri"/>
                  <a:sym typeface="Calibri"/>
                </a:rPr>
                <a:t>t :   - This plot likely displays the distribution of the 'power' variable, which could represent the power of something (e.g., engine power in vehicles).</a:t>
              </a:r>
              <a:endParaRPr sz="1600">
                <a:solidFill>
                  <a:schemeClr val="dk1"/>
                </a:solidFill>
                <a:latin typeface="Calibri"/>
                <a:ea typeface="Calibri"/>
                <a:cs typeface="Calibri"/>
                <a:sym typeface="Calibri"/>
              </a:endParaRPr>
            </a:p>
            <a:p>
              <a:pPr marL="0" lvl="0" indent="0" algn="l" rtl="0">
                <a:lnSpc>
                  <a:spcPct val="115000"/>
                </a:lnSpc>
                <a:spcBef>
                  <a:spcPts val="1200"/>
                </a:spcBef>
                <a:spcAft>
                  <a:spcPts val="0"/>
                </a:spcAft>
                <a:buNone/>
              </a:pPr>
              <a:r>
                <a:rPr lang="en-US" sz="1600" b="1">
                  <a:solidFill>
                    <a:schemeClr val="dk1"/>
                  </a:solidFill>
                  <a:latin typeface="Calibri"/>
                  <a:ea typeface="Calibri"/>
                  <a:cs typeface="Calibri"/>
                  <a:sym typeface="Calibri"/>
                </a:rPr>
                <a:t>'odometer' Distribution Plot </a:t>
              </a:r>
              <a:r>
                <a:rPr lang="en-US" sz="1600">
                  <a:solidFill>
                    <a:schemeClr val="dk1"/>
                  </a:solidFill>
                  <a:latin typeface="Calibri"/>
                  <a:ea typeface="Calibri"/>
                  <a:cs typeface="Calibri"/>
                  <a:sym typeface="Calibri"/>
                </a:rPr>
                <a:t>: - This plot is likely illustrating the distribution of the 'odometer' variable, which might represent the mileage or usage of something (e.g., vehicles).</a:t>
              </a:r>
              <a:endParaRPr sz="1600">
                <a:solidFill>
                  <a:schemeClr val="dk1"/>
                </a:solidFill>
                <a:latin typeface="Calibri"/>
                <a:ea typeface="Calibri"/>
                <a:cs typeface="Calibri"/>
                <a:sym typeface="Calibri"/>
              </a:endParaRPr>
            </a:p>
            <a:p>
              <a:pPr marL="0" lvl="0" indent="0" algn="l" rtl="0">
                <a:lnSpc>
                  <a:spcPct val="115000"/>
                </a:lnSpc>
                <a:spcBef>
                  <a:spcPts val="1200"/>
                </a:spcBef>
                <a:spcAft>
                  <a:spcPts val="0"/>
                </a:spcAft>
                <a:buNone/>
              </a:pPr>
              <a:r>
                <a:rPr lang="en-US" sz="1600" b="1">
                  <a:solidFill>
                    <a:schemeClr val="dk1"/>
                  </a:solidFill>
                  <a:latin typeface="Calibri"/>
                  <a:ea typeface="Calibri"/>
                  <a:cs typeface="Calibri"/>
                  <a:sym typeface="Calibri"/>
                </a:rPr>
                <a:t>'price' Distribution Plot </a:t>
              </a:r>
              <a:r>
                <a:rPr lang="en-US" sz="1600">
                  <a:solidFill>
                    <a:schemeClr val="dk1"/>
                  </a:solidFill>
                  <a:latin typeface="Calibri"/>
                  <a:ea typeface="Calibri"/>
                  <a:cs typeface="Calibri"/>
                  <a:sym typeface="Calibri"/>
                </a:rPr>
                <a:t>: - This plot probably shows the distribution of the 'price' variable, which could represent the prices of something (e.g., products, vehicles, etc.).</a:t>
              </a:r>
              <a:endParaRPr sz="1600">
                <a:solidFill>
                  <a:schemeClr val="dk1"/>
                </a:solidFill>
                <a:latin typeface="Calibri"/>
                <a:ea typeface="Calibri"/>
                <a:cs typeface="Calibri"/>
                <a:sym typeface="Calibri"/>
              </a:endParaRPr>
            </a:p>
            <a:p>
              <a:pPr marL="0" lvl="0" indent="0" algn="l" rtl="0">
                <a:lnSpc>
                  <a:spcPct val="115000"/>
                </a:lnSpc>
                <a:spcBef>
                  <a:spcPts val="1200"/>
                </a:spcBef>
                <a:spcAft>
                  <a:spcPts val="0"/>
                </a:spcAft>
                <a:buNone/>
              </a:pPr>
              <a:endParaRPr sz="1100">
                <a:solidFill>
                  <a:schemeClr val="dk1"/>
                </a:solidFill>
                <a:latin typeface="Calibri"/>
                <a:ea typeface="Calibri"/>
                <a:cs typeface="Calibri"/>
                <a:sym typeface="Calibri"/>
              </a:endParaRPr>
            </a:p>
            <a:p>
              <a:pPr marL="0" lvl="0" indent="0" algn="l" rtl="0">
                <a:lnSpc>
                  <a:spcPct val="115000"/>
                </a:lnSpc>
                <a:spcBef>
                  <a:spcPts val="1200"/>
                </a:spcBef>
                <a:spcAft>
                  <a:spcPts val="0"/>
                </a:spcAft>
                <a:buNone/>
              </a:pPr>
              <a:endParaRPr sz="1100">
                <a:solidFill>
                  <a:schemeClr val="dk1"/>
                </a:solidFill>
                <a:latin typeface="Calibri"/>
                <a:ea typeface="Calibri"/>
                <a:cs typeface="Calibri"/>
                <a:sym typeface="Calibri"/>
              </a:endParaRPr>
            </a:p>
            <a:p>
              <a:pPr marL="0" lvl="0" indent="0" algn="l" rtl="0">
                <a:lnSpc>
                  <a:spcPct val="115000"/>
                </a:lnSpc>
                <a:spcBef>
                  <a:spcPts val="0"/>
                </a:spcBef>
                <a:spcAft>
                  <a:spcPts val="0"/>
                </a:spcAft>
                <a:buNone/>
              </a:pPr>
              <a:endParaRPr sz="1200">
                <a:solidFill>
                  <a:srgbClr val="D1D5DB"/>
                </a:solidFill>
                <a:highlight>
                  <a:srgbClr val="444654"/>
                </a:highlight>
                <a:latin typeface="Roboto"/>
                <a:ea typeface="Roboto"/>
                <a:cs typeface="Roboto"/>
                <a:sym typeface="Roboto"/>
              </a:endParaRPr>
            </a:p>
            <a:p>
              <a:pPr marL="0" lvl="0" indent="0" algn="l" rtl="0">
                <a:lnSpc>
                  <a:spcPct val="115000"/>
                </a:lnSpc>
                <a:spcBef>
                  <a:spcPts val="0"/>
                </a:spcBef>
                <a:spcAft>
                  <a:spcPts val="0"/>
                </a:spcAft>
                <a:buNone/>
              </a:pPr>
              <a:endParaRPr sz="1200">
                <a:solidFill>
                  <a:srgbClr val="D1D5DB"/>
                </a:solidFill>
                <a:highlight>
                  <a:srgbClr val="444654"/>
                </a:highlight>
                <a:latin typeface="Roboto"/>
                <a:ea typeface="Roboto"/>
                <a:cs typeface="Roboto"/>
                <a:sym typeface="Roboto"/>
              </a:endParaRPr>
            </a:p>
            <a:p>
              <a:pPr marL="0" lvl="0" indent="0" algn="l" rtl="0">
                <a:lnSpc>
                  <a:spcPct val="115000"/>
                </a:lnSpc>
                <a:spcBef>
                  <a:spcPts val="1200"/>
                </a:spcBef>
                <a:spcAft>
                  <a:spcPts val="0"/>
                </a:spcAft>
                <a:buClr>
                  <a:schemeClr val="dk1"/>
                </a:buClr>
                <a:buSzPts val="1100"/>
                <a:buFont typeface="Arial"/>
                <a:buNone/>
              </a:pPr>
              <a:endParaRPr/>
            </a:p>
            <a:p>
              <a:pPr marL="0" lvl="0" indent="0" algn="l" rtl="0">
                <a:spcBef>
                  <a:spcPts val="1200"/>
                </a:spcBef>
                <a:spcAft>
                  <a:spcPts val="0"/>
                </a:spcAft>
                <a:buNone/>
              </a:pPr>
              <a:endParaRPr/>
            </a:p>
          </p:txBody>
        </p:sp>
        <p:sp>
          <p:nvSpPr>
            <p:cNvPr id="315" name="Google Shape;315;p7"/>
            <p:cNvSpPr/>
            <p:nvPr/>
          </p:nvSpPr>
          <p:spPr>
            <a:xfrm>
              <a:off x="481935" y="1867387"/>
              <a:ext cx="2499681" cy="802362"/>
            </a:xfrm>
            <a:prstGeom prst="rect">
              <a:avLst/>
            </a:prstGeom>
            <a:solidFill>
              <a:srgbClr val="134670"/>
            </a:solidFill>
            <a:ln w="15875" cap="flat" cmpd="sng">
              <a:solidFill>
                <a:srgbClr val="1346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txBox="1"/>
            <p:nvPr/>
          </p:nvSpPr>
          <p:spPr>
            <a:xfrm>
              <a:off x="481935" y="1867387"/>
              <a:ext cx="1760339" cy="802362"/>
            </a:xfrm>
            <a:prstGeom prst="rect">
              <a:avLst/>
            </a:prstGeom>
            <a:noFill/>
            <a:ln>
              <a:noFill/>
            </a:ln>
          </p:spPr>
          <p:txBody>
            <a:bodyPr spcFirstLastPara="1" wrap="square" lIns="99050" tIns="0" rIns="33000" bIns="0" anchor="ctr" anchorCtr="0">
              <a:noAutofit/>
            </a:bodyPr>
            <a:lstStyle/>
            <a:p>
              <a:pPr marL="0" marR="0" lvl="0" indent="0" algn="l" rtl="0">
                <a:lnSpc>
                  <a:spcPct val="90000"/>
                </a:lnSpc>
                <a:spcBef>
                  <a:spcPts val="0"/>
                </a:spcBef>
                <a:spcAft>
                  <a:spcPts val="0"/>
                </a:spcAft>
                <a:buClr>
                  <a:schemeClr val="lt1"/>
                </a:buClr>
                <a:buSzPts val="2600"/>
                <a:buFont typeface="Twentieth Century"/>
                <a:buNone/>
              </a:pPr>
              <a:r>
                <a:rPr lang="en-US" sz="2600" b="1">
                  <a:solidFill>
                    <a:schemeClr val="lt1"/>
                  </a:solidFill>
                  <a:latin typeface="Twentieth Century"/>
                  <a:ea typeface="Twentieth Century"/>
                  <a:cs typeface="Twentieth Century"/>
                  <a:sym typeface="Twentieth Century"/>
                </a:rPr>
                <a:t>Distribution Plot</a:t>
              </a:r>
              <a:endParaRPr sz="2600">
                <a:solidFill>
                  <a:schemeClr val="lt1"/>
                </a:solidFill>
                <a:latin typeface="Twentieth Century"/>
                <a:ea typeface="Twentieth Century"/>
                <a:cs typeface="Twentieth Century"/>
                <a:sym typeface="Twentieth Century"/>
              </a:endParaRPr>
            </a:p>
          </p:txBody>
        </p:sp>
        <p:sp>
          <p:nvSpPr>
            <p:cNvPr id="317" name="Google Shape;317;p7"/>
            <p:cNvSpPr/>
            <p:nvPr/>
          </p:nvSpPr>
          <p:spPr>
            <a:xfrm>
              <a:off x="2312986" y="1994835"/>
              <a:ext cx="874888" cy="874888"/>
            </a:xfrm>
            <a:prstGeom prst="ellipse">
              <a:avLst/>
            </a:prstGeom>
            <a:blipFill rotWithShape="1">
              <a:blip r:embed="rId3">
                <a:alphaModFix/>
              </a:blip>
              <a:stretch>
                <a:fillRect l="-24998" r="-24998"/>
              </a:stretch>
            </a:blipFill>
            <a:ln w="15875" cap="flat" cmpd="sng">
              <a:solidFill>
                <a:srgbClr val="CACED4">
                  <a:alpha val="8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8" name="Google Shape;318;p7"/>
          <p:cNvPicPr preferRelativeResize="0"/>
          <p:nvPr/>
        </p:nvPicPr>
        <p:blipFill rotWithShape="1">
          <a:blip r:embed="rId4">
            <a:alphaModFix/>
          </a:blip>
          <a:srcRect/>
          <a:stretch/>
        </p:blipFill>
        <p:spPr>
          <a:xfrm>
            <a:off x="6486300" y="1600450"/>
            <a:ext cx="5108726" cy="3928600"/>
          </a:xfrm>
          <a:prstGeom prst="rect">
            <a:avLst/>
          </a:prstGeom>
          <a:solidFill>
            <a:srgbClr val="000000"/>
          </a:solidFill>
          <a:ln w="444500" cap="sq" cmpd="sng">
            <a:solidFill>
              <a:srgbClr val="000000"/>
            </a:solidFill>
            <a:prstDash val="solid"/>
            <a:miter lim="800000"/>
            <a:headEnd type="none" w="sm" len="sm"/>
            <a:tailEnd type="none" w="sm" len="sm"/>
          </a:ln>
          <a:effectLst>
            <a:outerShdw blurRad="254000" dist="190500" dir="2700000" sy="90000" algn="bl" rotWithShape="0">
              <a:srgbClr val="000000">
                <a:alpha val="4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grpSp>
        <p:nvGrpSpPr>
          <p:cNvPr id="323" name="Google Shape;323;p8"/>
          <p:cNvGrpSpPr/>
          <p:nvPr/>
        </p:nvGrpSpPr>
        <p:grpSpPr>
          <a:xfrm>
            <a:off x="254252" y="159798"/>
            <a:ext cx="5870728" cy="1828800"/>
            <a:chOff x="606" y="0"/>
            <a:chExt cx="5870728" cy="1828800"/>
          </a:xfrm>
        </p:grpSpPr>
        <p:sp>
          <p:nvSpPr>
            <p:cNvPr id="324" name="Google Shape;324;p8"/>
            <p:cNvSpPr/>
            <p:nvPr/>
          </p:nvSpPr>
          <p:spPr>
            <a:xfrm rot="10800000">
              <a:off x="534016" y="0"/>
              <a:ext cx="5337318" cy="1828800"/>
            </a:xfrm>
            <a:prstGeom prst="homePlate">
              <a:avLst>
                <a:gd name="adj" fmla="val 50000"/>
              </a:avLst>
            </a:prstGeom>
            <a:gradFill>
              <a:gsLst>
                <a:gs pos="0">
                  <a:srgbClr val="485F81"/>
                </a:gs>
                <a:gs pos="100000">
                  <a:srgbClr val="033E6C"/>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8"/>
            <p:cNvSpPr txBox="1"/>
            <p:nvPr/>
          </p:nvSpPr>
          <p:spPr>
            <a:xfrm>
              <a:off x="991216" y="0"/>
              <a:ext cx="4880118" cy="1828800"/>
            </a:xfrm>
            <a:prstGeom prst="rect">
              <a:avLst/>
            </a:prstGeom>
            <a:noFill/>
            <a:ln>
              <a:noFill/>
            </a:ln>
          </p:spPr>
          <p:txBody>
            <a:bodyPr spcFirstLastPara="1" wrap="square" lIns="806450" tIns="72375" rIns="135125" bIns="72375" anchor="ctr" anchorCtr="0">
              <a:noAutofit/>
            </a:bodyPr>
            <a:lstStyle/>
            <a:p>
              <a:pPr marL="0" marR="0" lvl="0" indent="0" algn="ctr" rtl="0">
                <a:lnSpc>
                  <a:spcPct val="90000"/>
                </a:lnSpc>
                <a:spcBef>
                  <a:spcPts val="0"/>
                </a:spcBef>
                <a:spcAft>
                  <a:spcPts val="0"/>
                </a:spcAft>
                <a:buClr>
                  <a:schemeClr val="lt1"/>
                </a:buClr>
                <a:buSzPts val="1900"/>
                <a:buFont typeface="Twentieth Century"/>
                <a:buNone/>
              </a:pPr>
              <a:r>
                <a:rPr lang="en-US" sz="1900" b="1" cap="none">
                  <a:solidFill>
                    <a:schemeClr val="lt1"/>
                  </a:solidFill>
                  <a:latin typeface="Twentieth Century"/>
                  <a:ea typeface="Twentieth Century"/>
                  <a:cs typeface="Twentieth Century"/>
                  <a:sym typeface="Twentieth Century"/>
                </a:rPr>
                <a:t>Frequency Plots - Frequency of the different categorical variables to get a better understanding of their distribution and potentially drop some variables that may act as outliers.</a:t>
              </a:r>
              <a:br>
                <a:rPr lang="en-US" sz="1900" b="1" cap="none">
                  <a:solidFill>
                    <a:schemeClr val="lt1"/>
                  </a:solidFill>
                  <a:latin typeface="Twentieth Century"/>
                  <a:ea typeface="Twentieth Century"/>
                  <a:cs typeface="Twentieth Century"/>
                  <a:sym typeface="Twentieth Century"/>
                </a:rPr>
              </a:br>
              <a:br>
                <a:rPr lang="en-US" sz="1900" b="1">
                  <a:solidFill>
                    <a:schemeClr val="lt1"/>
                  </a:solidFill>
                  <a:latin typeface="Twentieth Century"/>
                  <a:ea typeface="Twentieth Century"/>
                  <a:cs typeface="Twentieth Century"/>
                  <a:sym typeface="Twentieth Century"/>
                </a:rPr>
              </a:br>
              <a:r>
                <a:rPr lang="en-US" sz="1900" b="1">
                  <a:solidFill>
                    <a:schemeClr val="lt1"/>
                  </a:solidFill>
                  <a:latin typeface="Twentieth Century"/>
                  <a:ea typeface="Twentieth Century"/>
                  <a:cs typeface="Twentieth Century"/>
                  <a:sym typeface="Twentieth Century"/>
                </a:rPr>
                <a:t>             </a:t>
              </a:r>
              <a:endParaRPr sz="1900">
                <a:solidFill>
                  <a:schemeClr val="lt1"/>
                </a:solidFill>
                <a:latin typeface="Twentieth Century"/>
                <a:ea typeface="Twentieth Century"/>
                <a:cs typeface="Twentieth Century"/>
                <a:sym typeface="Twentieth Century"/>
              </a:endParaRPr>
            </a:p>
          </p:txBody>
        </p:sp>
        <p:sp>
          <p:nvSpPr>
            <p:cNvPr id="326" name="Google Shape;326;p8"/>
            <p:cNvSpPr/>
            <p:nvPr/>
          </p:nvSpPr>
          <p:spPr>
            <a:xfrm>
              <a:off x="606" y="71926"/>
              <a:ext cx="1481949" cy="1588203"/>
            </a:xfrm>
            <a:prstGeom prst="ellipse">
              <a:avLst/>
            </a:prstGeom>
            <a:blipFill rotWithShape="1">
              <a:blip r:embed="rId3">
                <a:alphaModFix/>
              </a:blip>
              <a:stretch>
                <a:fillRect l="-24998" r="-24998"/>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 name="Google Shape;327;p8"/>
          <p:cNvSpPr txBox="1">
            <a:spLocks noGrp="1"/>
          </p:cNvSpPr>
          <p:nvPr>
            <p:ph type="body" idx="1"/>
          </p:nvPr>
        </p:nvSpPr>
        <p:spPr>
          <a:xfrm>
            <a:off x="1141414" y="4079018"/>
            <a:ext cx="3669810" cy="1041621"/>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Clr>
                <a:schemeClr val="lt1"/>
              </a:buClr>
              <a:buSzPts val="3000"/>
              <a:buNone/>
            </a:pPr>
            <a:endParaRPr b="1" i="0">
              <a:solidFill>
                <a:srgbClr val="000000"/>
              </a:solidFill>
              <a:latin typeface="Libre Franklin Medium"/>
              <a:ea typeface="Libre Franklin Medium"/>
              <a:cs typeface="Libre Franklin Medium"/>
              <a:sym typeface="Libre Franklin Medium"/>
            </a:endParaRPr>
          </a:p>
        </p:txBody>
      </p:sp>
      <p:pic>
        <p:nvPicPr>
          <p:cNvPr id="328" name="Google Shape;328;p8"/>
          <p:cNvPicPr preferRelativeResize="0"/>
          <p:nvPr/>
        </p:nvPicPr>
        <p:blipFill rotWithShape="1">
          <a:blip r:embed="rId4">
            <a:alphaModFix/>
          </a:blip>
          <a:srcRect/>
          <a:stretch/>
        </p:blipFill>
        <p:spPr>
          <a:xfrm>
            <a:off x="721597" y="2325859"/>
            <a:ext cx="5028522" cy="3506318"/>
          </a:xfrm>
          <a:prstGeom prst="rect">
            <a:avLst/>
          </a:prstGeom>
          <a:noFill/>
          <a:ln w="127000" cap="sq" cmpd="sng">
            <a:solidFill>
              <a:srgbClr val="000000"/>
            </a:solidFill>
            <a:prstDash val="solid"/>
            <a:miter lim="800000"/>
            <a:headEnd type="none" w="sm" len="sm"/>
            <a:tailEnd type="none" w="sm" len="sm"/>
          </a:ln>
          <a:effectLst>
            <a:outerShdw blurRad="57150" dist="50800" dir="2700000" algn="tl" rotWithShape="0">
              <a:srgbClr val="000000">
                <a:alpha val="40000"/>
              </a:srgbClr>
            </a:outerShdw>
          </a:effectLst>
        </p:spPr>
      </p:pic>
      <p:pic>
        <p:nvPicPr>
          <p:cNvPr id="329" name="Google Shape;329;p8"/>
          <p:cNvPicPr preferRelativeResize="0"/>
          <p:nvPr/>
        </p:nvPicPr>
        <p:blipFill rotWithShape="1">
          <a:blip r:embed="rId5">
            <a:alphaModFix/>
          </a:blip>
          <a:srcRect/>
          <a:stretch/>
        </p:blipFill>
        <p:spPr>
          <a:xfrm>
            <a:off x="6965343" y="976544"/>
            <a:ext cx="4087356" cy="2249733"/>
          </a:xfrm>
          <a:prstGeom prst="snip2DiagRect">
            <a:avLst>
              <a:gd name="adj1" fmla="val 0"/>
              <a:gd name="adj2" fmla="val 16667"/>
            </a:avLst>
          </a:prstGeom>
          <a:solidFill>
            <a:srgbClr val="ECECEC"/>
          </a:solidFill>
          <a:ln w="88900" cap="sq" cmpd="sng">
            <a:solidFill>
              <a:srgbClr val="FFFFFF"/>
            </a:solidFill>
            <a:prstDash val="solid"/>
            <a:miter lim="800000"/>
            <a:headEnd type="none" w="sm" len="sm"/>
            <a:tailEnd type="none" w="sm" len="sm"/>
          </a:ln>
          <a:effectLst>
            <a:outerShdw blurRad="88900" algn="tl" rotWithShape="0">
              <a:srgbClr val="000000">
                <a:alpha val="44705"/>
              </a:srgbClr>
            </a:outerShdw>
          </a:effectLst>
        </p:spPr>
      </p:pic>
      <p:pic>
        <p:nvPicPr>
          <p:cNvPr id="330" name="Google Shape;330;p8"/>
          <p:cNvPicPr preferRelativeResize="0"/>
          <p:nvPr/>
        </p:nvPicPr>
        <p:blipFill rotWithShape="1">
          <a:blip r:embed="rId6">
            <a:alphaModFix/>
          </a:blip>
          <a:srcRect/>
          <a:stretch/>
        </p:blipFill>
        <p:spPr>
          <a:xfrm>
            <a:off x="6965342" y="3486434"/>
            <a:ext cx="3983151" cy="2612525"/>
          </a:xfrm>
          <a:prstGeom prst="round2DiagRect">
            <a:avLst>
              <a:gd name="adj1" fmla="val 16667"/>
              <a:gd name="adj2" fmla="val 0"/>
            </a:avLst>
          </a:prstGeom>
          <a:noFill/>
          <a:ln w="88900" cap="sq" cmpd="sng">
            <a:solidFill>
              <a:srgbClr val="FFFFFF"/>
            </a:solidFill>
            <a:prstDash val="solid"/>
            <a:miter lim="800000"/>
            <a:headEnd type="none" w="sm" len="sm"/>
            <a:tailEnd type="none" w="sm" len="sm"/>
          </a:ln>
          <a:effectLst>
            <a:outerShdw blurRad="254000" algn="tl" rotWithShape="0">
              <a:srgbClr val="000000">
                <a:alpha val="42745"/>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9"/>
          <p:cNvSpPr txBox="1"/>
          <p:nvPr/>
        </p:nvSpPr>
        <p:spPr>
          <a:xfrm>
            <a:off x="902375" y="137275"/>
            <a:ext cx="4233000" cy="1177200"/>
          </a:xfrm>
          <a:prstGeom prst="rect">
            <a:avLst/>
          </a:prstGeom>
          <a:noFill/>
          <a:ln>
            <a:noFill/>
          </a:ln>
        </p:spPr>
        <p:txBody>
          <a:bodyPr spcFirstLastPara="1" wrap="square" lIns="76200" tIns="76200" rIns="76200" bIns="76200" anchor="ctr" anchorCtr="0">
            <a:noAutofit/>
          </a:bodyPr>
          <a:lstStyle/>
          <a:p>
            <a:pPr marL="0" marR="0" lvl="0" indent="0" algn="l" rtl="0">
              <a:lnSpc>
                <a:spcPct val="90000"/>
              </a:lnSpc>
              <a:spcBef>
                <a:spcPts val="0"/>
              </a:spcBef>
              <a:spcAft>
                <a:spcPts val="0"/>
              </a:spcAft>
              <a:buClr>
                <a:schemeClr val="lt1"/>
              </a:buClr>
              <a:buSzPts val="2000"/>
              <a:buFont typeface="Twentieth Century"/>
              <a:buNone/>
            </a:pPr>
            <a:r>
              <a:rPr lang="en-US" sz="4700" b="1" i="0">
                <a:solidFill>
                  <a:schemeClr val="lt1"/>
                </a:solidFill>
                <a:latin typeface="Twentieth Century"/>
                <a:ea typeface="Twentieth Century"/>
                <a:cs typeface="Twentieth Century"/>
                <a:sym typeface="Twentieth Century"/>
              </a:rPr>
              <a:t>                                                      </a:t>
            </a:r>
            <a:r>
              <a:rPr lang="en-US" sz="4700" b="1" i="0" cap="none">
                <a:solidFill>
                  <a:srgbClr val="255172"/>
                </a:solidFill>
                <a:latin typeface="Twentieth Century"/>
                <a:ea typeface="Twentieth Century"/>
                <a:cs typeface="Twentieth Century"/>
                <a:sym typeface="Twentieth Century"/>
              </a:rPr>
              <a:t>Visualization</a:t>
            </a:r>
            <a:br>
              <a:rPr lang="en-US" sz="4700" b="1" cap="none">
                <a:solidFill>
                  <a:srgbClr val="255172"/>
                </a:solidFill>
                <a:latin typeface="Twentieth Century"/>
                <a:ea typeface="Twentieth Century"/>
                <a:cs typeface="Twentieth Century"/>
                <a:sym typeface="Twentieth Century"/>
              </a:rPr>
            </a:br>
            <a:r>
              <a:rPr lang="en-US" sz="4700" b="1" cap="none">
                <a:solidFill>
                  <a:srgbClr val="255172"/>
                </a:solidFill>
                <a:latin typeface="Twentieth Century"/>
                <a:ea typeface="Twentieth Century"/>
                <a:cs typeface="Twentieth Century"/>
                <a:sym typeface="Twentieth Century"/>
              </a:rPr>
              <a:t> </a:t>
            </a:r>
            <a:endParaRPr sz="4700" b="1">
              <a:solidFill>
                <a:schemeClr val="lt1"/>
              </a:solidFill>
              <a:latin typeface="Twentieth Century"/>
              <a:ea typeface="Twentieth Century"/>
              <a:cs typeface="Twentieth Century"/>
              <a:sym typeface="Twentieth Century"/>
            </a:endParaRPr>
          </a:p>
        </p:txBody>
      </p:sp>
      <p:pic>
        <p:nvPicPr>
          <p:cNvPr id="336" name="Google Shape;336;p9"/>
          <p:cNvPicPr preferRelativeResize="0"/>
          <p:nvPr/>
        </p:nvPicPr>
        <p:blipFill rotWithShape="1">
          <a:blip r:embed="rId3">
            <a:alphaModFix/>
          </a:blip>
          <a:srcRect/>
          <a:stretch/>
        </p:blipFill>
        <p:spPr>
          <a:xfrm>
            <a:off x="122975" y="1508696"/>
            <a:ext cx="5732400" cy="3840600"/>
          </a:xfrm>
          <a:prstGeom prst="roundRect">
            <a:avLst>
              <a:gd name="adj" fmla="val 8594"/>
            </a:avLst>
          </a:prstGeom>
          <a:solidFill>
            <a:srgbClr val="ECECEC"/>
          </a:solidFill>
          <a:ln>
            <a:noFill/>
          </a:ln>
          <a:effectLst>
            <a:reflection stA="38000" endPos="28000" dist="5000" dir="5400000" sy="-100000" algn="bl" rotWithShape="0"/>
          </a:effectLst>
        </p:spPr>
      </p:pic>
      <p:sp>
        <p:nvSpPr>
          <p:cNvPr id="337" name="Google Shape;337;p9"/>
          <p:cNvSpPr txBox="1"/>
          <p:nvPr/>
        </p:nvSpPr>
        <p:spPr>
          <a:xfrm>
            <a:off x="5855375" y="883950"/>
            <a:ext cx="6203400" cy="4477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US" sz="1750">
                <a:solidFill>
                  <a:schemeClr val="dk1"/>
                </a:solidFill>
              </a:rPr>
              <a:t>1. </a:t>
            </a:r>
            <a:r>
              <a:rPr lang="en-US" sz="1750" b="1">
                <a:solidFill>
                  <a:schemeClr val="dk1"/>
                </a:solidFill>
              </a:rPr>
              <a:t>Trend in Average Prices</a:t>
            </a:r>
            <a:r>
              <a:rPr lang="en-US" sz="1750">
                <a:solidFill>
                  <a:schemeClr val="dk1"/>
                </a:solidFill>
              </a:rPr>
              <a:t>: By looking at the heights of the bars, you can discern the average prices of used cars for different model years.</a:t>
            </a:r>
            <a:endParaRPr sz="1750">
              <a:solidFill>
                <a:schemeClr val="dk1"/>
              </a:solidFill>
            </a:endParaRPr>
          </a:p>
          <a:p>
            <a:pPr marL="0" lvl="0" indent="0" algn="l" rtl="0">
              <a:lnSpc>
                <a:spcPct val="115000"/>
              </a:lnSpc>
              <a:spcBef>
                <a:spcPts val="1200"/>
              </a:spcBef>
              <a:spcAft>
                <a:spcPts val="0"/>
              </a:spcAft>
              <a:buNone/>
            </a:pPr>
            <a:r>
              <a:rPr lang="en-US" sz="1750">
                <a:solidFill>
                  <a:schemeClr val="dk1"/>
                </a:solidFill>
              </a:rPr>
              <a:t>2</a:t>
            </a:r>
            <a:r>
              <a:rPr lang="en-US" sz="1750" b="1">
                <a:solidFill>
                  <a:schemeClr val="dk1"/>
                </a:solidFill>
              </a:rPr>
              <a:t>. Variability in Prices</a:t>
            </a:r>
            <a:r>
              <a:rPr lang="en-US" sz="1750">
                <a:solidFill>
                  <a:schemeClr val="dk1"/>
                </a:solidFill>
              </a:rPr>
              <a:t>: The error bars (represented by `year`) provide information about the variability or uncertainty in the average prices.</a:t>
            </a:r>
            <a:endParaRPr sz="1750">
              <a:solidFill>
                <a:schemeClr val="dk1"/>
              </a:solidFill>
            </a:endParaRPr>
          </a:p>
          <a:p>
            <a:pPr marL="0" lvl="0" indent="0" algn="l" rtl="0">
              <a:lnSpc>
                <a:spcPct val="115000"/>
              </a:lnSpc>
              <a:spcBef>
                <a:spcPts val="1200"/>
              </a:spcBef>
              <a:spcAft>
                <a:spcPts val="0"/>
              </a:spcAft>
              <a:buNone/>
            </a:pPr>
            <a:r>
              <a:rPr lang="en-US" sz="1750">
                <a:solidFill>
                  <a:schemeClr val="dk1"/>
                </a:solidFill>
              </a:rPr>
              <a:t>3.</a:t>
            </a:r>
            <a:r>
              <a:rPr lang="en-US" sz="1750" b="1">
                <a:solidFill>
                  <a:schemeClr val="dk1"/>
                </a:solidFill>
              </a:rPr>
              <a:t> Model Year Influence</a:t>
            </a:r>
            <a:r>
              <a:rPr lang="en-US" sz="1750">
                <a:solidFill>
                  <a:schemeClr val="dk1"/>
                </a:solidFill>
              </a:rPr>
              <a:t>: You can see which model years tend to have higher or lower average prices.</a:t>
            </a:r>
            <a:endParaRPr sz="1750">
              <a:solidFill>
                <a:schemeClr val="dk1"/>
              </a:solidFill>
            </a:endParaRPr>
          </a:p>
          <a:p>
            <a:pPr marL="0" lvl="0" indent="0" algn="l" rtl="0">
              <a:lnSpc>
                <a:spcPct val="115000"/>
              </a:lnSpc>
              <a:spcBef>
                <a:spcPts val="1200"/>
              </a:spcBef>
              <a:spcAft>
                <a:spcPts val="0"/>
              </a:spcAft>
              <a:buNone/>
            </a:pPr>
            <a:r>
              <a:rPr lang="en-US" sz="1750">
                <a:solidFill>
                  <a:schemeClr val="dk1"/>
                </a:solidFill>
              </a:rPr>
              <a:t>4. </a:t>
            </a:r>
            <a:r>
              <a:rPr lang="en-US" sz="1750" b="1">
                <a:solidFill>
                  <a:schemeClr val="dk1"/>
                </a:solidFill>
              </a:rPr>
              <a:t>Visual Appeal</a:t>
            </a:r>
            <a:r>
              <a:rPr lang="en-US" sz="1750">
                <a:solidFill>
                  <a:schemeClr val="dk1"/>
                </a:solidFill>
              </a:rPr>
              <a:t>: The plot is aesthetically pleasing, with a clear title, properly labeled axes, and rotated x-axis labels for readability. </a:t>
            </a:r>
            <a:endParaRPr sz="1750">
              <a:solidFill>
                <a:schemeClr val="dk1"/>
              </a:solidFill>
            </a:endParaRPr>
          </a:p>
          <a:p>
            <a:pPr marL="0" lvl="0" indent="0" algn="l" rtl="0">
              <a:lnSpc>
                <a:spcPct val="115000"/>
              </a:lnSpc>
              <a:spcBef>
                <a:spcPts val="1200"/>
              </a:spcBef>
              <a:spcAft>
                <a:spcPts val="1200"/>
              </a:spcAft>
              <a:buNone/>
            </a:pPr>
            <a:endParaRPr sz="1750">
              <a:solidFill>
                <a:schemeClr val="dk1"/>
              </a:solidFill>
            </a:endParaRPr>
          </a:p>
        </p:txBody>
      </p:sp>
    </p:spTree>
  </p:cSld>
  <p:clrMapOvr>
    <a:masterClrMapping/>
  </p:clrMapOvr>
</p:sld>
</file>

<file path=ppt/theme/theme1.xml><?xml version="1.0" encoding="utf-8"?>
<a:theme xmlns:a="http://schemas.openxmlformats.org/drawingml/2006/main" name="Circuit">
  <a:themeElements>
    <a:clrScheme name="Circuit">
      <a:dk1>
        <a:srgbClr val="000000"/>
      </a:dk1>
      <a:lt1>
        <a:srgbClr val="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3583</Words>
  <Application>Microsoft Macintosh PowerPoint</Application>
  <PresentationFormat>Widescreen</PresentationFormat>
  <Paragraphs>210</Paragraphs>
  <Slides>29</Slides>
  <Notes>29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29</vt:i4>
      </vt:variant>
    </vt:vector>
  </HeadingPairs>
  <TitlesOfParts>
    <vt:vector size="38" baseType="lpstr">
      <vt:lpstr>Calibri</vt:lpstr>
      <vt:lpstr>Söhne</vt:lpstr>
      <vt:lpstr>Arial</vt:lpstr>
      <vt:lpstr>Helvetica Neue</vt:lpstr>
      <vt:lpstr>Twentieth Century</vt:lpstr>
      <vt:lpstr>Libre Franklin Medium</vt:lpstr>
      <vt:lpstr>Times New Roman</vt:lpstr>
      <vt:lpstr>Roboto</vt:lpstr>
      <vt:lpstr>Circuit</vt:lpstr>
      <vt:lpstr>PowerPoint Presentation</vt:lpstr>
      <vt:lpstr>AGENDA</vt:lpstr>
      <vt:lpstr>  INTRODUCTION</vt:lpstr>
      <vt:lpstr>PROBLEM</vt:lpstr>
      <vt:lpstr>APPROACH</vt:lpstr>
      <vt:lpstr>DATASET INFORMATION</vt:lpstr>
      <vt:lpstr>PowerPoint Presentation</vt:lpstr>
      <vt:lpstr>PowerPoint Presentation</vt:lpstr>
      <vt:lpstr>PowerPoint Presentation</vt:lpstr>
      <vt:lpstr>PowerPoint Presentation</vt:lpstr>
      <vt:lpstr>                                                                                                                    ANOVA                                               </vt:lpstr>
      <vt:lpstr>PowerPoint Presentation</vt:lpstr>
      <vt:lpstr>PowerPoint Presentation</vt:lpstr>
      <vt:lpstr>PowerPoint Presentation</vt:lpstr>
      <vt:lpstr>                                                              Distribution of Horsepower PER Country of Manufacturer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RESUDIAL PLOTS  </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Lenovo</dc:creator>
  <cp:lastModifiedBy>Rohith V K</cp:lastModifiedBy>
  <cp:revision>1</cp:revision>
  <dcterms:created xsi:type="dcterms:W3CDTF">2023-09-10T08:27:57Z</dcterms:created>
  <dcterms:modified xsi:type="dcterms:W3CDTF">2023-10-17T13:20:44Z</dcterms:modified>
</cp:coreProperties>
</file>